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</p:sldIdLst>
  <p:sldSz cx="9144000" cy="6858000" type="screen4x3"/>
  <p:notesSz cx="6954838" cy="9309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20" d="100"/>
          <a:sy n="120" d="100"/>
        </p:scale>
        <p:origin x="-1278" y="3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00B1A-8A4D-47E4-AB9D-869BF3507767}" type="datetimeFigureOut">
              <a:rPr lang="en-US" smtClean="0"/>
              <a:pPr/>
              <a:t>11/03/16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67224-F14E-4DFE-8297-45FB970FEE5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00B1A-8A4D-47E4-AB9D-869BF3507767}" type="datetimeFigureOut">
              <a:rPr lang="en-US" smtClean="0"/>
              <a:pPr/>
              <a:t>11/03/16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67224-F14E-4DFE-8297-45FB970FEE5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00B1A-8A4D-47E4-AB9D-869BF3507767}" type="datetimeFigureOut">
              <a:rPr lang="en-US" smtClean="0"/>
              <a:pPr/>
              <a:t>11/03/16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67224-F14E-4DFE-8297-45FB970FEE5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00B1A-8A4D-47E4-AB9D-869BF3507767}" type="datetimeFigureOut">
              <a:rPr lang="en-US" smtClean="0"/>
              <a:pPr/>
              <a:t>11/03/16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67224-F14E-4DFE-8297-45FB970FEE5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00B1A-8A4D-47E4-AB9D-869BF3507767}" type="datetimeFigureOut">
              <a:rPr lang="en-US" smtClean="0"/>
              <a:pPr/>
              <a:t>11/03/16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67224-F14E-4DFE-8297-45FB970FEE5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00B1A-8A4D-47E4-AB9D-869BF3507767}" type="datetimeFigureOut">
              <a:rPr lang="en-US" smtClean="0"/>
              <a:pPr/>
              <a:t>11/03/16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67224-F14E-4DFE-8297-45FB970FEE5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00B1A-8A4D-47E4-AB9D-869BF3507767}" type="datetimeFigureOut">
              <a:rPr lang="en-US" smtClean="0"/>
              <a:pPr/>
              <a:t>11/03/16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67224-F14E-4DFE-8297-45FB970FEE5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00B1A-8A4D-47E4-AB9D-869BF3507767}" type="datetimeFigureOut">
              <a:rPr lang="en-US" smtClean="0"/>
              <a:pPr/>
              <a:t>11/03/16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67224-F14E-4DFE-8297-45FB970FEE5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00B1A-8A4D-47E4-AB9D-869BF3507767}" type="datetimeFigureOut">
              <a:rPr lang="en-US" smtClean="0"/>
              <a:pPr/>
              <a:t>11/03/16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67224-F14E-4DFE-8297-45FB970FEE5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00B1A-8A4D-47E4-AB9D-869BF3507767}" type="datetimeFigureOut">
              <a:rPr lang="en-US" smtClean="0"/>
              <a:pPr/>
              <a:t>11/03/16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67224-F14E-4DFE-8297-45FB970FEE5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00B1A-8A4D-47E4-AB9D-869BF3507767}" type="datetimeFigureOut">
              <a:rPr lang="en-US" smtClean="0"/>
              <a:pPr/>
              <a:t>11/03/16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67224-F14E-4DFE-8297-45FB970FEE5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600B1A-8A4D-47E4-AB9D-869BF3507767}" type="datetimeFigureOut">
              <a:rPr lang="en-US" smtClean="0"/>
              <a:pPr/>
              <a:t>11/03/16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D67224-F14E-4DFE-8297-45FB970FEE5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609600"/>
            <a:ext cx="9144000" cy="22860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2" descr="http://www.dp.ru/images/article/2013/02/19/ad2abba1-1e85-40da-90bf-d6087b421ca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609600"/>
            <a:ext cx="3447584" cy="2286000"/>
          </a:xfrm>
          <a:prstGeom prst="rect">
            <a:avLst/>
          </a:prstGeom>
          <a:noFill/>
        </p:spPr>
      </p:pic>
      <p:pic>
        <p:nvPicPr>
          <p:cNvPr id="7" name="Picture 4" descr="http://www.nbsystems.ru/index/slide1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609600"/>
            <a:ext cx="3810000" cy="2286001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304800" y="3581400"/>
            <a:ext cx="8382000" cy="954107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ԷԼԵԿՏՐՈՆԱՅԻՆ ՀԵՐԹԱԳՐՄԱՆ ՀԱՄԱԿԱՐԳԻ ՊԱՀԱՆՋՆԵՐ </a:t>
            </a:r>
            <a:endParaRPr lang="en-US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2362200" y="6096000"/>
            <a:ext cx="464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 ԵՐԵՎԱՆ ՔԱՂԱՔԻ ԿԱՌԱՎԱՐՄԱՆ ՏԵԽՆՈԼՈԳԻԱՆԵՐԻ ԿԵՆՏՐՈՆ</a:t>
            </a:r>
            <a:endParaRPr lang="en-US" sz="1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152400" y="838200"/>
            <a:ext cx="2438400" cy="54102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2667000" y="838200"/>
            <a:ext cx="2514600" cy="54102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52400" y="228600"/>
            <a:ext cx="8763000" cy="5232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ԷԼԵԿՏՐՈՆԱՅԻՆ ՀԵՐԹԱԳՐՄԱՆ ՀԱՄԱԿԱՐԳ </a:t>
            </a:r>
            <a:endParaRPr lang="en-US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2743200" y="3352800"/>
            <a:ext cx="236220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y-AM" sz="1000" b="1" dirty="0" smtClean="0"/>
              <a:t>Տեղեկատվական մոնիտոր</a:t>
            </a:r>
          </a:p>
          <a:p>
            <a:r>
              <a:rPr lang="hy-AM" sz="800" dirty="0" smtClean="0"/>
              <a:t>Տեղեկատվական մոնիտորը տեղեկատվական մոնիտորի ինտերֆեյսի հետ </a:t>
            </a:r>
            <a:r>
              <a:rPr lang="en-US" sz="800" dirty="0" err="1" smtClean="0"/>
              <a:t>պետք</a:t>
            </a:r>
            <a:r>
              <a:rPr lang="en-US" sz="800" dirty="0" smtClean="0"/>
              <a:t> է </a:t>
            </a:r>
            <a:r>
              <a:rPr lang="hy-AM" sz="800" dirty="0" smtClean="0"/>
              <a:t>ծառայ</a:t>
            </a:r>
            <a:r>
              <a:rPr lang="en-US" sz="800" dirty="0" smtClean="0"/>
              <a:t>ի</a:t>
            </a:r>
            <a:r>
              <a:rPr lang="hy-AM" sz="800" dirty="0" smtClean="0"/>
              <a:t> որպես կրիչ, որի միջոցով այցելուները հետևում են իրենց հերթի ընթացքին: Մոնիտորին իրենց հերթական համարները հայտնվելուց հետո այցելուները մոտենում են համապատասխան սպասարկող պատուհանին: </a:t>
            </a:r>
            <a:endParaRPr lang="en-US" sz="800" dirty="0" smtClean="0"/>
          </a:p>
          <a:p>
            <a:r>
              <a:rPr lang="hy-AM" sz="800" dirty="0" smtClean="0"/>
              <a:t>Տեղեկատվական մոնիտոր</a:t>
            </a:r>
            <a:r>
              <a:rPr lang="en-US" sz="800" dirty="0" smtClean="0"/>
              <a:t>ի  </a:t>
            </a:r>
            <a:r>
              <a:rPr lang="en-US" sz="800" dirty="0" err="1" smtClean="0"/>
              <a:t>անկյունագիծը</a:t>
            </a:r>
            <a:r>
              <a:rPr lang="en-US" sz="800" dirty="0" smtClean="0"/>
              <a:t> </a:t>
            </a:r>
            <a:r>
              <a:rPr lang="en-US" sz="800" dirty="0" err="1" smtClean="0"/>
              <a:t>չպետք</a:t>
            </a:r>
            <a:r>
              <a:rPr lang="en-US" sz="800" dirty="0" smtClean="0"/>
              <a:t> է  </a:t>
            </a:r>
            <a:r>
              <a:rPr lang="en-US" sz="800" dirty="0" err="1" smtClean="0"/>
              <a:t>փոքր</a:t>
            </a:r>
            <a:r>
              <a:rPr lang="en-US" sz="800" dirty="0" smtClean="0"/>
              <a:t> </a:t>
            </a:r>
            <a:r>
              <a:rPr lang="en-US" sz="800" dirty="0" err="1" smtClean="0"/>
              <a:t>լինի</a:t>
            </a:r>
            <a:r>
              <a:rPr lang="en-US" sz="800" dirty="0" smtClean="0"/>
              <a:t> 42 </a:t>
            </a:r>
            <a:r>
              <a:rPr lang="en-US" sz="800" dirty="0" err="1" smtClean="0"/>
              <a:t>դյույմից</a:t>
            </a:r>
            <a:r>
              <a:rPr lang="hy-AM" sz="800" dirty="0" smtClean="0"/>
              <a:t>: </a:t>
            </a:r>
            <a:endParaRPr lang="en-US" sz="800" dirty="0" smtClean="0"/>
          </a:p>
          <a:p>
            <a:r>
              <a:rPr lang="hy-AM" sz="800" dirty="0" smtClean="0"/>
              <a:t>Մոնի</a:t>
            </a:r>
            <a:r>
              <a:rPr lang="en-US" sz="800" dirty="0" smtClean="0"/>
              <a:t>տ</a:t>
            </a:r>
            <a:r>
              <a:rPr lang="hy-AM" sz="800" dirty="0" smtClean="0"/>
              <a:t>որին </a:t>
            </a:r>
            <a:r>
              <a:rPr lang="hy-AM" sz="800" dirty="0" smtClean="0"/>
              <a:t>կից </a:t>
            </a:r>
            <a:r>
              <a:rPr lang="en-US" sz="800" dirty="0" err="1" smtClean="0"/>
              <a:t>անհրաժեշտ</a:t>
            </a:r>
            <a:r>
              <a:rPr lang="en-US" sz="800" dirty="0" smtClean="0"/>
              <a:t> է</a:t>
            </a:r>
            <a:r>
              <a:rPr lang="hy-AM" sz="800" dirty="0" smtClean="0"/>
              <a:t> նաև ձայնային ազդանշանի սարքի կիրառում, որը նոր կտրոնի համար ավելանալու դեպքում համապատասխան ձայնով կգրավի հաճախորդների ուշադրությունը:</a:t>
            </a:r>
            <a:endParaRPr lang="en-US" sz="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30833" t="16296" r="37500" b="27407"/>
          <a:stretch>
            <a:fillRect/>
          </a:stretch>
        </p:blipFill>
        <p:spPr bwMode="auto">
          <a:xfrm>
            <a:off x="2743200" y="990600"/>
            <a:ext cx="19812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 l="38334" t="21481" r="37083" b="23704"/>
          <a:stretch>
            <a:fillRect/>
          </a:stretch>
        </p:blipFill>
        <p:spPr bwMode="auto">
          <a:xfrm>
            <a:off x="381000" y="990600"/>
            <a:ext cx="1752600" cy="2198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160642" y="3352800"/>
            <a:ext cx="2353958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y-AM" sz="1000" b="1" dirty="0" smtClean="0"/>
              <a:t>Կտրոն տրամադրող տերմինալ</a:t>
            </a:r>
          </a:p>
          <a:p>
            <a:r>
              <a:rPr lang="hy-AM" sz="800" dirty="0" smtClean="0"/>
              <a:t>Կտրոն տրամադրող տերմինալը </a:t>
            </a:r>
            <a:r>
              <a:rPr lang="en-US" sz="800" dirty="0" err="1" smtClean="0"/>
              <a:t>պետք</a:t>
            </a:r>
            <a:r>
              <a:rPr lang="en-US" sz="800" dirty="0" smtClean="0"/>
              <a:t> է </a:t>
            </a:r>
            <a:r>
              <a:rPr lang="en-US" sz="800" dirty="0" err="1" smtClean="0"/>
              <a:t>լինի</a:t>
            </a:r>
            <a:r>
              <a:rPr lang="en-US" sz="800" dirty="0" smtClean="0"/>
              <a:t> </a:t>
            </a:r>
            <a:r>
              <a:rPr lang="hy-AM" sz="800" dirty="0" smtClean="0"/>
              <a:t>սենսորային էկրանով, թերմո տպիչով և գերարագ համակարգչով սարք</a:t>
            </a:r>
            <a:r>
              <a:rPr lang="en-US" sz="800" dirty="0" smtClean="0"/>
              <a:t>՝ </a:t>
            </a:r>
            <a:r>
              <a:rPr lang="hy-AM" sz="800" dirty="0" smtClean="0"/>
              <a:t> նախատեսված հաճախորդներին հերթի կտրոն տրամադրելու համար: Կտրոն տրամադրող տերմինալի ինտերֆեյսից հաճախորդն </a:t>
            </a:r>
            <a:r>
              <a:rPr lang="en-US" sz="800" dirty="0" err="1" smtClean="0"/>
              <a:t>պետք</a:t>
            </a:r>
            <a:r>
              <a:rPr lang="en-US" sz="800" dirty="0" smtClean="0"/>
              <a:t> է </a:t>
            </a:r>
            <a:r>
              <a:rPr lang="en-US" sz="800" dirty="0" err="1" smtClean="0"/>
              <a:t>կարողանա</a:t>
            </a:r>
            <a:r>
              <a:rPr lang="en-US" sz="800" dirty="0" smtClean="0"/>
              <a:t> </a:t>
            </a:r>
            <a:r>
              <a:rPr lang="hy-AM" sz="800" dirty="0" smtClean="0"/>
              <a:t>ընտր</a:t>
            </a:r>
            <a:r>
              <a:rPr lang="en-US" sz="800" dirty="0" err="1" smtClean="0"/>
              <a:t>ել</a:t>
            </a:r>
            <a:r>
              <a:rPr lang="en-US" sz="800" dirty="0" smtClean="0"/>
              <a:t> </a:t>
            </a:r>
            <a:r>
              <a:rPr lang="hy-AM" sz="800" dirty="0" smtClean="0"/>
              <a:t>անհրաժեշտ ծառայությունը, ստան</a:t>
            </a:r>
            <a:r>
              <a:rPr lang="en-US" sz="800" dirty="0" err="1" smtClean="0"/>
              <a:t>ալ</a:t>
            </a:r>
            <a:r>
              <a:rPr lang="hy-AM" sz="800" dirty="0" smtClean="0"/>
              <a:t> կտրոն, որի վրա նշված է իր հերթի համարը: Համակարգին կարող է միացվել մեկ կամ անհրաժեշտության դեպքում մի քանի տերմինալ: Տերմինալի դիզայնը </a:t>
            </a:r>
            <a:r>
              <a:rPr lang="en-US" sz="800" dirty="0" err="1" smtClean="0"/>
              <a:t>պետք</a:t>
            </a:r>
            <a:r>
              <a:rPr lang="en-US" sz="800" dirty="0" smtClean="0"/>
              <a:t> է </a:t>
            </a:r>
            <a:r>
              <a:rPr lang="en-US" sz="800" dirty="0" err="1" smtClean="0"/>
              <a:t>համաձայնեցվի</a:t>
            </a:r>
            <a:r>
              <a:rPr lang="en-US" sz="800" dirty="0" smtClean="0"/>
              <a:t> </a:t>
            </a:r>
            <a:r>
              <a:rPr lang="en-US" sz="800" dirty="0" err="1" smtClean="0"/>
              <a:t>պատվիրատուի</a:t>
            </a:r>
            <a:r>
              <a:rPr lang="en-US" sz="800" dirty="0" smtClean="0"/>
              <a:t> </a:t>
            </a:r>
            <a:r>
              <a:rPr lang="en-US" sz="800" dirty="0" err="1" smtClean="0"/>
              <a:t>հետ</a:t>
            </a:r>
            <a:r>
              <a:rPr lang="hy-AM" sz="800" dirty="0" smtClean="0"/>
              <a:t>: Տերմինալները </a:t>
            </a:r>
            <a:r>
              <a:rPr lang="en-US" sz="800" dirty="0" err="1" smtClean="0"/>
              <a:t>պետք</a:t>
            </a:r>
            <a:r>
              <a:rPr lang="en-US" sz="800" dirty="0" smtClean="0"/>
              <a:t> է</a:t>
            </a:r>
            <a:r>
              <a:rPr lang="hy-AM" sz="800" dirty="0" smtClean="0"/>
              <a:t> պատրաստ</a:t>
            </a:r>
            <a:r>
              <a:rPr lang="en-US" sz="800" dirty="0" err="1" smtClean="0"/>
              <a:t>ած</a:t>
            </a:r>
            <a:r>
              <a:rPr lang="en-US" sz="800" dirty="0" smtClean="0"/>
              <a:t> </a:t>
            </a:r>
            <a:r>
              <a:rPr lang="en-US" sz="800" dirty="0" err="1" smtClean="0"/>
              <a:t>լինել</a:t>
            </a:r>
            <a:r>
              <a:rPr lang="en-US" sz="800" dirty="0" smtClean="0"/>
              <a:t>  </a:t>
            </a:r>
            <a:r>
              <a:rPr lang="hy-AM" sz="800" dirty="0" smtClean="0"/>
              <a:t>չժանգոտվող փոշեներկված մետաղից</a:t>
            </a:r>
            <a:r>
              <a:rPr lang="en-US" sz="800" dirty="0" smtClean="0"/>
              <a:t>:</a:t>
            </a:r>
            <a:endParaRPr lang="en-US" sz="800" dirty="0"/>
          </a:p>
        </p:txBody>
      </p:sp>
      <p:sp>
        <p:nvSpPr>
          <p:cNvPr id="14" name="Rectangle 13"/>
          <p:cNvSpPr/>
          <p:nvPr/>
        </p:nvSpPr>
        <p:spPr>
          <a:xfrm>
            <a:off x="5257800" y="838200"/>
            <a:ext cx="3657600" cy="54102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5257800" y="3352800"/>
            <a:ext cx="35814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y-AM" sz="1000" b="1" dirty="0" smtClean="0"/>
              <a:t>Հիմնական ծրագրային ապահովում</a:t>
            </a:r>
          </a:p>
          <a:p>
            <a:r>
              <a:rPr lang="hy-AM" sz="800" dirty="0" smtClean="0"/>
              <a:t>Հիմնական ծրագրային ապահովումը հերթերի կառավարման համակարգի աշխատանքը կարգավորող և կառավարող հիմնական օղակն է, </a:t>
            </a:r>
            <a:r>
              <a:rPr lang="hy-AM" sz="800" dirty="0" smtClean="0"/>
              <a:t>որը</a:t>
            </a:r>
            <a:r>
              <a:rPr lang="en-US" sz="800" dirty="0" smtClean="0"/>
              <a:t> </a:t>
            </a:r>
            <a:r>
              <a:rPr lang="en-US" sz="800" dirty="0" err="1" smtClean="0"/>
              <a:t>պետք</a:t>
            </a:r>
            <a:r>
              <a:rPr lang="en-US" sz="800" dirty="0" smtClean="0"/>
              <a:t> է </a:t>
            </a:r>
            <a:r>
              <a:rPr lang="hy-AM" sz="800" dirty="0" smtClean="0"/>
              <a:t> </a:t>
            </a:r>
            <a:r>
              <a:rPr lang="hy-AM" sz="800" dirty="0" smtClean="0"/>
              <a:t>հնարավորություն </a:t>
            </a:r>
            <a:r>
              <a:rPr lang="hy-AM" sz="800" dirty="0" smtClean="0"/>
              <a:t> տա`</a:t>
            </a:r>
            <a:r>
              <a:rPr lang="hy-AM" sz="800" dirty="0" smtClean="0"/>
              <a:t/>
            </a:r>
            <a:br>
              <a:rPr lang="hy-AM" sz="800" dirty="0" smtClean="0"/>
            </a:br>
            <a:r>
              <a:rPr lang="hy-AM" sz="800" dirty="0" smtClean="0"/>
              <a:t>• Սահմանել հաճախորդների հոսքերի տրամաբանությունը</a:t>
            </a:r>
            <a:br>
              <a:rPr lang="hy-AM" sz="800" dirty="0" smtClean="0"/>
            </a:br>
            <a:r>
              <a:rPr lang="hy-AM" sz="800" dirty="0" smtClean="0"/>
              <a:t>• Ինտեգրել ընկերության առանձնահատկությունները</a:t>
            </a:r>
            <a:br>
              <a:rPr lang="hy-AM" sz="800" dirty="0" smtClean="0"/>
            </a:br>
            <a:r>
              <a:rPr lang="hy-AM" sz="800" dirty="0" smtClean="0"/>
              <a:t>• Կառավարել օգտագործողների քանակը և առանձնահատկությունները</a:t>
            </a:r>
            <a:br>
              <a:rPr lang="hy-AM" sz="800" dirty="0" smtClean="0"/>
            </a:br>
            <a:r>
              <a:rPr lang="hy-AM" sz="800" dirty="0" smtClean="0"/>
              <a:t>• Կարգավորել տեղեկատվության թարմացումները</a:t>
            </a:r>
            <a:endParaRPr lang="en-US" sz="800" dirty="0"/>
          </a:p>
        </p:txBody>
      </p:sp>
      <p:sp>
        <p:nvSpPr>
          <p:cNvPr id="16" name="TextBox 15"/>
          <p:cNvSpPr txBox="1"/>
          <p:nvPr/>
        </p:nvSpPr>
        <p:spPr>
          <a:xfrm>
            <a:off x="5266364" y="4407616"/>
            <a:ext cx="3649036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y-AM" sz="1000" b="1" dirty="0" smtClean="0"/>
              <a:t>Օպերատորի ծրագիր</a:t>
            </a:r>
          </a:p>
          <a:p>
            <a:r>
              <a:rPr lang="hy-AM" sz="800" dirty="0" smtClean="0"/>
              <a:t>Ծրագիրը նախատեսված է սպասարկող աշխատակիցների համար: Ծրագրի օգնությամբ աշխատակիցը`  Կանչում է հաճախորդին</a:t>
            </a:r>
          </a:p>
          <a:p>
            <a:r>
              <a:rPr lang="hy-AM" sz="800" dirty="0" smtClean="0"/>
              <a:t>Նշում է սպասարկվող ծառայության տեսակը</a:t>
            </a:r>
          </a:p>
          <a:p>
            <a:r>
              <a:rPr lang="hy-AM" sz="800" dirty="0" smtClean="0"/>
              <a:t>Հաճախորդի չմոտենալու դեպքում տեղափոխում է կտրոնը չմոտեցած հաճախորդների ցուցակ</a:t>
            </a:r>
          </a:p>
          <a:p>
            <a:r>
              <a:rPr lang="hy-AM" sz="800" dirty="0" smtClean="0"/>
              <a:t>Հետաձգում է սպասարկումը</a:t>
            </a:r>
          </a:p>
          <a:p>
            <a:r>
              <a:rPr lang="hy-AM" sz="800" dirty="0" smtClean="0"/>
              <a:t>Ըստ անհրաժեշտության վերահասցեավորում է հաճախորդին այլ աշխատակցի մոտ</a:t>
            </a:r>
          </a:p>
          <a:p>
            <a:r>
              <a:rPr lang="hy-AM" sz="800" dirty="0" smtClean="0"/>
              <a:t>Սպասարկումն ավարտելուց հետո կանչում է հաջորդին</a:t>
            </a:r>
          </a:p>
          <a:p>
            <a:r>
              <a:rPr lang="hy-AM" sz="800" dirty="0" smtClean="0"/>
              <a:t>Նշում է աշխատատեղից հեռանալու պատճառները` ընդմիջում, աշխատանքի ավարտ և այլն</a:t>
            </a:r>
            <a:endParaRPr lang="hy-AM" sz="800" dirty="0"/>
          </a:p>
        </p:txBody>
      </p:sp>
      <p:pic>
        <p:nvPicPr>
          <p:cNvPr id="2050" name="Picture 2" descr="http://icons.iconarchive.com/icons/creative-freedom/shimmer/256/Software-icon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00800" y="1219200"/>
            <a:ext cx="1752600" cy="1752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152400" y="838200"/>
            <a:ext cx="1676400" cy="58674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52400" y="228600"/>
            <a:ext cx="8763000" cy="5232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ԷԼԵԿՏՐՈՆԱՅԻՆ ՀԵՐԹԱԳՐՄԱՆ ՀԱՄԱԿԱՐԳ </a:t>
            </a:r>
            <a:endParaRPr lang="en-US" sz="2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30833" t="16296" r="37500" b="27407"/>
          <a:stretch>
            <a:fillRect/>
          </a:stretch>
        </p:blipFill>
        <p:spPr bwMode="auto">
          <a:xfrm>
            <a:off x="504906" y="2362200"/>
            <a:ext cx="8382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 l="38334" t="21481" r="37083" b="23704"/>
          <a:stretch>
            <a:fillRect/>
          </a:stretch>
        </p:blipFill>
        <p:spPr bwMode="auto">
          <a:xfrm>
            <a:off x="496955" y="914400"/>
            <a:ext cx="914400" cy="114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13"/>
          <p:cNvSpPr/>
          <p:nvPr/>
        </p:nvSpPr>
        <p:spPr>
          <a:xfrm>
            <a:off x="1905000" y="838200"/>
            <a:ext cx="6934200" cy="59436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1905000" y="914400"/>
            <a:ext cx="7010400" cy="60478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y-AM" sz="1200" b="1" dirty="0" smtClean="0"/>
              <a:t>Հերթերի կառավարման համակարգի տեխնիկական </a:t>
            </a:r>
            <a:r>
              <a:rPr lang="en-US" sz="1200" b="1" dirty="0" smtClean="0"/>
              <a:t> </a:t>
            </a:r>
            <a:r>
              <a:rPr lang="en-US" sz="1200" b="1" dirty="0" err="1" smtClean="0"/>
              <a:t>հնարավորությունները</a:t>
            </a:r>
            <a:endParaRPr lang="en-US" sz="1200" b="1" dirty="0" smtClean="0"/>
          </a:p>
          <a:p>
            <a:endParaRPr lang="en-US" sz="1200" dirty="0" smtClean="0"/>
          </a:p>
          <a:p>
            <a:r>
              <a:rPr lang="hy-AM" sz="1100" dirty="0" smtClean="0"/>
              <a:t>Համակարգի ներդրման համար </a:t>
            </a:r>
            <a:r>
              <a:rPr lang="en-US" sz="1100" dirty="0" err="1" smtClean="0"/>
              <a:t>պետք</a:t>
            </a:r>
            <a:r>
              <a:rPr lang="en-US" sz="1100" dirty="0" smtClean="0"/>
              <a:t> է </a:t>
            </a:r>
            <a:r>
              <a:rPr lang="en-US" sz="1100" dirty="0" err="1" smtClean="0"/>
              <a:t>հնարավոր</a:t>
            </a:r>
            <a:r>
              <a:rPr lang="en-US" sz="1100" dirty="0" smtClean="0"/>
              <a:t> </a:t>
            </a:r>
            <a:r>
              <a:rPr lang="en-US" sz="1100" dirty="0" err="1" smtClean="0"/>
              <a:t>լինի</a:t>
            </a:r>
            <a:r>
              <a:rPr lang="en-US" sz="1100" dirty="0" smtClean="0"/>
              <a:t> </a:t>
            </a:r>
            <a:r>
              <a:rPr lang="hy-AM" sz="1100" dirty="0" smtClean="0"/>
              <a:t>օգտագործել սպասարկման սրահի համակարգիչներն ու համակարգչային ցանցը։</a:t>
            </a:r>
            <a:endParaRPr lang="en-US" sz="1100" dirty="0" smtClean="0"/>
          </a:p>
          <a:p>
            <a:r>
              <a:rPr lang="hy-AM" sz="1100" dirty="0" smtClean="0"/>
              <a:t>Համակարգը պետք է ունենա հետագա ընդլայնման հնարավորություն՝ սպասարկող օպերատորների քանակի, կտրոն տրամադրող տերմինալի և տեղեկատվական մոնիտորի  ավելացում։</a:t>
            </a:r>
            <a:endParaRPr lang="en-US" sz="1100" dirty="0" smtClean="0"/>
          </a:p>
          <a:p>
            <a:r>
              <a:rPr lang="hy-AM" sz="1100" dirty="0" smtClean="0"/>
              <a:t>Համակարգը պետք է ունենա հետևյալ ֆունկցիոնալ հնարավորությունները․</a:t>
            </a:r>
            <a:endParaRPr lang="en-US" sz="1100" dirty="0" smtClean="0"/>
          </a:p>
          <a:p>
            <a:pPr lvl="0"/>
            <a:r>
              <a:rPr lang="hy-AM" sz="1100" dirty="0" smtClean="0"/>
              <a:t>Ծառայությունների ծառի ստեղծման և խմբագրման հնարավորություն</a:t>
            </a:r>
            <a:r>
              <a:rPr lang="en-US" sz="1100" dirty="0" smtClean="0"/>
              <a:t> </a:t>
            </a:r>
            <a:r>
              <a:rPr lang="en-US" sz="1100" dirty="0" err="1" smtClean="0"/>
              <a:t>համակարգի</a:t>
            </a:r>
            <a:r>
              <a:rPr lang="en-US" sz="1100" dirty="0" smtClean="0"/>
              <a:t> </a:t>
            </a:r>
            <a:r>
              <a:rPr lang="en-US" sz="1100" dirty="0" err="1" smtClean="0"/>
              <a:t>ստանդարտ</a:t>
            </a:r>
            <a:r>
              <a:rPr lang="en-US" sz="1100" dirty="0" smtClean="0"/>
              <a:t> </a:t>
            </a:r>
            <a:r>
              <a:rPr lang="en-US" sz="1100" dirty="0" err="1" smtClean="0"/>
              <a:t>միջոցներով</a:t>
            </a:r>
            <a:r>
              <a:rPr lang="hy-AM" sz="1100" dirty="0" smtClean="0"/>
              <a:t>։</a:t>
            </a:r>
            <a:endParaRPr lang="en-US" sz="1100" dirty="0" smtClean="0"/>
          </a:p>
          <a:p>
            <a:pPr lvl="0"/>
            <a:r>
              <a:rPr lang="hy-AM" sz="1100" dirty="0" smtClean="0"/>
              <a:t>Ծառայությունների տերմինալի և տեղեկատվական մոնիտորի գրաֆիկական արտապատկերման, տպագրվող կտրոնի  ձևավորման փոփոխման հնարավորություն  ծրագրային խմբագրիչի միջոցով։</a:t>
            </a:r>
            <a:endParaRPr lang="en-US" sz="1100" dirty="0" smtClean="0"/>
          </a:p>
          <a:p>
            <a:pPr lvl="0"/>
            <a:r>
              <a:rPr lang="hy-AM" sz="1100" dirty="0" smtClean="0"/>
              <a:t>Հաճախորդների վերաուղղորդում մեկ օպերատորից </a:t>
            </a:r>
            <a:r>
              <a:rPr lang="en-US" sz="1100" dirty="0" smtClean="0"/>
              <a:t> </a:t>
            </a:r>
            <a:r>
              <a:rPr lang="hy-AM" sz="1100" dirty="0" smtClean="0"/>
              <a:t>մյուսին։</a:t>
            </a:r>
            <a:endParaRPr lang="en-US" sz="1100" dirty="0" smtClean="0"/>
          </a:p>
          <a:p>
            <a:pPr lvl="0"/>
            <a:r>
              <a:rPr lang="hy-AM" sz="1100" dirty="0" smtClean="0"/>
              <a:t>Հաջորդ հաճախորդին կանչելու հնարավորություն։</a:t>
            </a:r>
            <a:endParaRPr lang="en-US" sz="1100" dirty="0" smtClean="0"/>
          </a:p>
          <a:p>
            <a:pPr lvl="0"/>
            <a:r>
              <a:rPr lang="hy-AM" sz="1100" dirty="0" smtClean="0"/>
              <a:t>Անհրաժեշտ հաճախորդին ըստ համարի կանչի հնարավորություն։</a:t>
            </a:r>
            <a:endParaRPr lang="en-US" sz="1100" dirty="0" smtClean="0"/>
          </a:p>
          <a:p>
            <a:pPr lvl="0"/>
            <a:r>
              <a:rPr lang="hy-AM" sz="1100" dirty="0" smtClean="0"/>
              <a:t>Չներկայացած հաճախորդի հերթի հետաձգում։</a:t>
            </a:r>
            <a:endParaRPr lang="en-US" sz="1100" dirty="0" smtClean="0"/>
          </a:p>
          <a:p>
            <a:pPr lvl="0"/>
            <a:r>
              <a:rPr lang="hy-AM" sz="1100" dirty="0" smtClean="0"/>
              <a:t>Արտացոլել օպերատորների հերթափոխեր</a:t>
            </a:r>
            <a:r>
              <a:rPr lang="en-US" sz="1100" dirty="0" smtClean="0"/>
              <a:t> և </a:t>
            </a:r>
            <a:r>
              <a:rPr lang="en-US" sz="1100" dirty="0" err="1" smtClean="0"/>
              <a:t>ընդմիջումները</a:t>
            </a:r>
            <a:r>
              <a:rPr lang="hy-AM" sz="1100" dirty="0" smtClean="0"/>
              <a:t>։</a:t>
            </a:r>
            <a:endParaRPr lang="en-US" sz="1100" dirty="0" smtClean="0"/>
          </a:p>
          <a:p>
            <a:pPr lvl="0"/>
            <a:r>
              <a:rPr lang="hy-AM" sz="1100" dirty="0" smtClean="0"/>
              <a:t>Ցանկացած պահի անջատել օպերատորին սպասարկվող հերթից, ընդ որում շարունակել հերթն ուղղորդել մյուս ազատ օպերատորներին։</a:t>
            </a:r>
            <a:endParaRPr lang="en-US" sz="1100" dirty="0" smtClean="0"/>
          </a:p>
          <a:p>
            <a:pPr lvl="0"/>
            <a:r>
              <a:rPr lang="hy-AM" sz="1100" dirty="0" smtClean="0"/>
              <a:t>Սահմանել առաջնայնություն ունեցող ծառայություններ։</a:t>
            </a:r>
            <a:endParaRPr lang="en-US" sz="1100" dirty="0" smtClean="0"/>
          </a:p>
          <a:p>
            <a:pPr lvl="0"/>
            <a:r>
              <a:rPr lang="hy-AM" sz="1100" dirty="0" smtClean="0"/>
              <a:t>Սահմանել այցելուների արտոնյալ դասեր, որոնք ունեն անհերթ սպասարկման առավելություն։</a:t>
            </a:r>
            <a:endParaRPr lang="en-US" sz="1100" dirty="0" smtClean="0"/>
          </a:p>
          <a:p>
            <a:pPr lvl="0"/>
            <a:r>
              <a:rPr lang="hy-AM" sz="1100" dirty="0" smtClean="0"/>
              <a:t>Տեղեկատվական մոնիտորի ինֆորմացիայի թարմացման ձայնային ազդարարում։</a:t>
            </a:r>
            <a:endParaRPr lang="en-US" sz="1100" dirty="0" smtClean="0"/>
          </a:p>
          <a:p>
            <a:pPr lvl="0"/>
            <a:r>
              <a:rPr lang="hy-AM" sz="1100" dirty="0" smtClean="0"/>
              <a:t>Հերթերի նախնական գրանցում ինտերնետային </a:t>
            </a:r>
            <a:r>
              <a:rPr lang="hy-AM" sz="1100" dirty="0" smtClean="0"/>
              <a:t>կայքից</a:t>
            </a:r>
            <a:r>
              <a:rPr lang="en-US" sz="1100" dirty="0" smtClean="0"/>
              <a:t>`  API (www.yerevan.am)</a:t>
            </a:r>
            <a:r>
              <a:rPr lang="hy-AM" sz="1100" dirty="0" smtClean="0"/>
              <a:t>։</a:t>
            </a:r>
            <a:endParaRPr lang="en-US" sz="1100" dirty="0" smtClean="0"/>
          </a:p>
          <a:p>
            <a:pPr lvl="0"/>
            <a:r>
              <a:rPr lang="hy-AM" sz="1100" dirty="0" smtClean="0"/>
              <a:t>Համակարգի հաշվետվությունները պետք արտացոլվեն</a:t>
            </a:r>
            <a:endParaRPr lang="en-US" sz="1100" dirty="0" smtClean="0"/>
          </a:p>
          <a:p>
            <a:pPr lvl="1"/>
            <a:r>
              <a:rPr lang="en-US" sz="1100" dirty="0" smtClean="0"/>
              <a:t>- </a:t>
            </a:r>
            <a:r>
              <a:rPr lang="hy-AM" sz="1100" dirty="0" smtClean="0"/>
              <a:t>ըստ օպերատորի, </a:t>
            </a:r>
            <a:endParaRPr lang="en-US" sz="1100" dirty="0" smtClean="0"/>
          </a:p>
          <a:p>
            <a:pPr lvl="1"/>
            <a:r>
              <a:rPr lang="hy-AM" sz="1100" dirty="0" smtClean="0"/>
              <a:t>- ըստ ծառայության,</a:t>
            </a:r>
            <a:endParaRPr lang="en-US" sz="1100" dirty="0" smtClean="0"/>
          </a:p>
          <a:p>
            <a:pPr lvl="1"/>
            <a:r>
              <a:rPr lang="hy-AM" sz="1100" dirty="0" smtClean="0"/>
              <a:t>- ըստ հաճախորդների </a:t>
            </a:r>
            <a:endParaRPr lang="en-US" sz="1100" dirty="0" smtClean="0"/>
          </a:p>
          <a:p>
            <a:pPr lvl="1"/>
            <a:r>
              <a:rPr lang="hy-AM" sz="1100" dirty="0" smtClean="0"/>
              <a:t>(սպասարկման ընդհանուր պարամետրեր և օպերատորների ծանրաբեռնվածությունը ըստ ընտրված ժամանակահատվածների).</a:t>
            </a:r>
            <a:endParaRPr lang="en-US" sz="1100" dirty="0" smtClean="0"/>
          </a:p>
          <a:p>
            <a:r>
              <a:rPr lang="hy-AM" sz="1100" dirty="0" smtClean="0"/>
              <a:t>Համակարգը պետք է ունենա կամայական հաշվետվությունների ձևավորման խմբագրիչ</a:t>
            </a:r>
            <a:r>
              <a:rPr lang="en-US" sz="1100" dirty="0" smtClean="0"/>
              <a:t>:</a:t>
            </a:r>
          </a:p>
          <a:p>
            <a:r>
              <a:rPr lang="hy-AM" sz="1100" dirty="0" smtClean="0"/>
              <a:t>Համակարգը չպետք է պարունակի, որևէ հատուկ տեսակի կամ այնպիսի սարքավորում</a:t>
            </a:r>
            <a:r>
              <a:rPr lang="en-US" sz="1100" dirty="0" smtClean="0"/>
              <a:t>,</a:t>
            </a:r>
            <a:r>
              <a:rPr lang="hy-AM" sz="1100" dirty="0" smtClean="0"/>
              <a:t> որ</a:t>
            </a:r>
            <a:r>
              <a:rPr lang="en-US" sz="1100" dirty="0" smtClean="0"/>
              <a:t>ը</a:t>
            </a:r>
            <a:r>
              <a:rPr lang="hy-AM" sz="1100" dirty="0" smtClean="0"/>
              <a:t> հնարավոր չէ ձեռք բերել այլ մատակարարից</a:t>
            </a:r>
            <a:r>
              <a:rPr lang="hy-AM" sz="1100" dirty="0" smtClean="0"/>
              <a:t>։</a:t>
            </a:r>
            <a:endParaRPr lang="en-US" sz="1100" dirty="0" smtClean="0"/>
          </a:p>
          <a:p>
            <a:r>
              <a:rPr lang="en-US" sz="1100" dirty="0" err="1" smtClean="0"/>
              <a:t>Ծրագրային</a:t>
            </a:r>
            <a:r>
              <a:rPr lang="en-US" sz="1100" dirty="0" smtClean="0"/>
              <a:t> </a:t>
            </a:r>
            <a:r>
              <a:rPr lang="en-US" sz="1100" dirty="0" err="1" smtClean="0"/>
              <a:t>ապահովոման</a:t>
            </a:r>
            <a:r>
              <a:rPr lang="en-US" sz="1100" dirty="0" smtClean="0"/>
              <a:t> </a:t>
            </a:r>
            <a:r>
              <a:rPr lang="en-US" sz="1100" dirty="0" err="1" smtClean="0"/>
              <a:t>արտադեմերը</a:t>
            </a:r>
            <a:r>
              <a:rPr lang="en-US" sz="1100" dirty="0" smtClean="0"/>
              <a:t> </a:t>
            </a:r>
            <a:r>
              <a:rPr lang="en-US" sz="1100" dirty="0" err="1" smtClean="0"/>
              <a:t>պետք</a:t>
            </a:r>
            <a:r>
              <a:rPr lang="en-US" sz="1100" dirty="0" smtClean="0"/>
              <a:t> է </a:t>
            </a:r>
            <a:r>
              <a:rPr lang="en-US" sz="1100" dirty="0" err="1" smtClean="0"/>
              <a:t>լինեն</a:t>
            </a:r>
            <a:r>
              <a:rPr lang="en-US" sz="1100" dirty="0" smtClean="0"/>
              <a:t> </a:t>
            </a:r>
            <a:r>
              <a:rPr lang="en-US" sz="1100" dirty="0" err="1" smtClean="0"/>
              <a:t>ամբողջությամբ</a:t>
            </a:r>
            <a:r>
              <a:rPr lang="en-US" sz="1100" dirty="0" smtClean="0"/>
              <a:t>  </a:t>
            </a:r>
            <a:r>
              <a:rPr lang="en-US" sz="1100" dirty="0" err="1" smtClean="0"/>
              <a:t>հայերեն</a:t>
            </a:r>
            <a:r>
              <a:rPr lang="en-US" sz="1100" dirty="0" smtClean="0"/>
              <a:t> </a:t>
            </a:r>
            <a:r>
              <a:rPr lang="en-US" sz="1100" dirty="0" err="1" smtClean="0"/>
              <a:t>լեզվով</a:t>
            </a:r>
            <a:r>
              <a:rPr lang="en-US" sz="1100" dirty="0" smtClean="0"/>
              <a:t>:</a:t>
            </a:r>
          </a:p>
          <a:p>
            <a:r>
              <a:rPr lang="hy-AM" sz="1100" dirty="0" smtClean="0"/>
              <a:t>Մ</a:t>
            </a:r>
            <a:r>
              <a:rPr lang="en-US" sz="1100" dirty="0" err="1" smtClean="0"/>
              <a:t>ատակարարը</a:t>
            </a:r>
            <a:r>
              <a:rPr lang="en-US" sz="1100" dirty="0" smtClean="0"/>
              <a:t>  </a:t>
            </a:r>
            <a:r>
              <a:rPr lang="en-US" sz="1100" dirty="0" err="1" smtClean="0"/>
              <a:t>պետք</a:t>
            </a:r>
            <a:r>
              <a:rPr lang="en-US" sz="1100" dirty="0" smtClean="0"/>
              <a:t> է </a:t>
            </a:r>
            <a:r>
              <a:rPr lang="en-US" sz="1100" dirty="0" err="1" smtClean="0"/>
              <a:t>ներդրվող</a:t>
            </a:r>
            <a:r>
              <a:rPr lang="en-US" sz="1100" dirty="0" smtClean="0"/>
              <a:t> </a:t>
            </a:r>
            <a:r>
              <a:rPr lang="en-US" sz="1100" dirty="0" err="1" smtClean="0"/>
              <a:t>նոր</a:t>
            </a:r>
            <a:r>
              <a:rPr lang="en-US" sz="1100" dirty="0" smtClean="0"/>
              <a:t> </a:t>
            </a:r>
            <a:r>
              <a:rPr lang="en-US" sz="1100" dirty="0" err="1" smtClean="0"/>
              <a:t>համակարգը</a:t>
            </a:r>
            <a:r>
              <a:rPr lang="en-US" sz="1100" dirty="0" smtClean="0"/>
              <a:t> </a:t>
            </a:r>
            <a:r>
              <a:rPr lang="en-US" sz="1100" dirty="0" err="1" smtClean="0"/>
              <a:t>ինտեգրի</a:t>
            </a:r>
            <a:r>
              <a:rPr lang="en-US" sz="1100" dirty="0" smtClean="0"/>
              <a:t> </a:t>
            </a:r>
            <a:r>
              <a:rPr lang="en-US" sz="1100" dirty="0" err="1" smtClean="0"/>
              <a:t>քաղաքապետարանի</a:t>
            </a:r>
            <a:r>
              <a:rPr lang="en-US" sz="1100" dirty="0" smtClean="0"/>
              <a:t> 2-րդ </a:t>
            </a:r>
            <a:r>
              <a:rPr lang="en-US" sz="1100" dirty="0" err="1" smtClean="0"/>
              <a:t>մասնաշենքում</a:t>
            </a:r>
            <a:r>
              <a:rPr lang="en-US" sz="1100" dirty="0" smtClean="0"/>
              <a:t> </a:t>
            </a:r>
            <a:r>
              <a:rPr lang="en-US" sz="1100" dirty="0" err="1" smtClean="0"/>
              <a:t>արդեն</a:t>
            </a:r>
            <a:r>
              <a:rPr lang="en-US" sz="1100" dirty="0" smtClean="0"/>
              <a:t> </a:t>
            </a:r>
            <a:r>
              <a:rPr lang="en-US" sz="1100" dirty="0" err="1" smtClean="0"/>
              <a:t>իսկ</a:t>
            </a:r>
            <a:r>
              <a:rPr lang="en-US" sz="1100" dirty="0" smtClean="0"/>
              <a:t> </a:t>
            </a:r>
            <a:r>
              <a:rPr lang="en-US" sz="1100" dirty="0" err="1" smtClean="0"/>
              <a:t>առկա</a:t>
            </a:r>
            <a:r>
              <a:rPr lang="en-US" sz="1100" dirty="0" smtClean="0"/>
              <a:t> </a:t>
            </a:r>
            <a:r>
              <a:rPr lang="en-US" sz="1100" dirty="0" err="1" smtClean="0"/>
              <a:t>հերթերի</a:t>
            </a:r>
            <a:r>
              <a:rPr lang="en-US" sz="1100" dirty="0" smtClean="0"/>
              <a:t> </a:t>
            </a:r>
            <a:r>
              <a:rPr lang="en-US" sz="1100" dirty="0" err="1" smtClean="0"/>
              <a:t>կառավարման</a:t>
            </a:r>
            <a:r>
              <a:rPr lang="en-US" sz="1100" dirty="0" smtClean="0"/>
              <a:t> </a:t>
            </a:r>
            <a:r>
              <a:rPr lang="en-US" sz="1100" dirty="0" err="1" smtClean="0"/>
              <a:t>համակարգի</a:t>
            </a:r>
            <a:r>
              <a:rPr lang="en-US" sz="1100" dirty="0" smtClean="0"/>
              <a:t> </a:t>
            </a:r>
            <a:r>
              <a:rPr lang="en-US" sz="1100" dirty="0" err="1" smtClean="0"/>
              <a:t>հետ</a:t>
            </a:r>
            <a:r>
              <a:rPr lang="en-US" sz="1100" dirty="0" smtClean="0"/>
              <a:t>:</a:t>
            </a:r>
            <a:endParaRPr lang="en-US" sz="1100" dirty="0" smtClean="0"/>
          </a:p>
          <a:p>
            <a:endParaRPr lang="en-US" sz="1100" dirty="0"/>
          </a:p>
        </p:txBody>
      </p:sp>
      <p:pic>
        <p:nvPicPr>
          <p:cNvPr id="2050" name="Picture 2" descr="http://icons.iconarchive.com/icons/creative-freedom/shimmer/256/Software-icon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0" y="3657600"/>
            <a:ext cx="762000" cy="762000"/>
          </a:xfrm>
          <a:prstGeom prst="rect">
            <a:avLst/>
          </a:prstGeom>
          <a:noFill/>
        </p:spPr>
      </p:pic>
      <p:sp>
        <p:nvSpPr>
          <p:cNvPr id="17" name="Rectangle 16"/>
          <p:cNvSpPr/>
          <p:nvPr/>
        </p:nvSpPr>
        <p:spPr>
          <a:xfrm>
            <a:off x="196796" y="2057400"/>
            <a:ext cx="1646605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y-AM" sz="800" b="1" dirty="0" smtClean="0"/>
              <a:t>Կտրոն տրամադրող տերմինալ</a:t>
            </a:r>
          </a:p>
        </p:txBody>
      </p:sp>
      <p:sp>
        <p:nvSpPr>
          <p:cNvPr id="18" name="Rectangle 17"/>
          <p:cNvSpPr/>
          <p:nvPr/>
        </p:nvSpPr>
        <p:spPr>
          <a:xfrm>
            <a:off x="304800" y="3313045"/>
            <a:ext cx="1426994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y-AM" sz="800" b="1" dirty="0" smtClean="0"/>
              <a:t>Տեղեկատվական մոնիտոր</a:t>
            </a:r>
          </a:p>
        </p:txBody>
      </p:sp>
      <p:sp>
        <p:nvSpPr>
          <p:cNvPr id="19" name="Rectangle 18"/>
          <p:cNvSpPr/>
          <p:nvPr/>
        </p:nvSpPr>
        <p:spPr>
          <a:xfrm>
            <a:off x="304800" y="4495800"/>
            <a:ext cx="1350050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" b="1" dirty="0" smtClean="0"/>
              <a:t>Ծ</a:t>
            </a:r>
            <a:r>
              <a:rPr lang="hy-AM" sz="800" b="1" dirty="0" smtClean="0"/>
              <a:t>րագրային ապահովում</a:t>
            </a:r>
          </a:p>
        </p:txBody>
      </p:sp>
      <p:sp>
        <p:nvSpPr>
          <p:cNvPr id="16386" name="AutoShape 2" descr="http://www.iconarchive.com/download/i60228/zerode/plump/Internet-Explorer.ic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388" name="AutoShape 4" descr="http://www.iconarchive.com/download/i60228/zerode/plump/Internet-Explorer.ic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390" name="AutoShape 6" descr="http://www.iconarchive.com/download/i60228/zerode/plump/Internet-Explorer.ic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6392" name="Picture 8" descr="Internet Explorer icon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5800" y="4966156"/>
            <a:ext cx="609600" cy="609600"/>
          </a:xfrm>
          <a:prstGeom prst="rect">
            <a:avLst/>
          </a:prstGeom>
          <a:noFill/>
        </p:spPr>
      </p:pic>
      <p:sp>
        <p:nvSpPr>
          <p:cNvPr id="21" name="Rectangle 20"/>
          <p:cNvSpPr/>
          <p:nvPr/>
        </p:nvSpPr>
        <p:spPr>
          <a:xfrm>
            <a:off x="533400" y="5575756"/>
            <a:ext cx="1022293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" b="1" dirty="0" smtClean="0"/>
              <a:t>www.yerevan.am</a:t>
            </a:r>
            <a:endParaRPr lang="hy-AM" sz="800" b="1" dirty="0" smtClean="0"/>
          </a:p>
        </p:txBody>
      </p:sp>
      <p:sp>
        <p:nvSpPr>
          <p:cNvPr id="22" name="Rectangle 21"/>
          <p:cNvSpPr/>
          <p:nvPr/>
        </p:nvSpPr>
        <p:spPr>
          <a:xfrm>
            <a:off x="457200" y="5867400"/>
            <a:ext cx="1180131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y-AM" sz="800" b="1" dirty="0" smtClean="0"/>
              <a:t>Ա</a:t>
            </a:r>
            <a:r>
              <a:rPr lang="en-US" sz="800" b="1" dirty="0" err="1" smtClean="0"/>
              <a:t>ռցանց</a:t>
            </a:r>
            <a:r>
              <a:rPr lang="en-US" sz="800" b="1" dirty="0" smtClean="0"/>
              <a:t> </a:t>
            </a:r>
            <a:r>
              <a:rPr lang="en-US" sz="800" b="1" dirty="0" err="1" smtClean="0"/>
              <a:t>հերթագրում</a:t>
            </a:r>
            <a:endParaRPr lang="hy-AM" sz="800" b="1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7036</TotalTime>
  <Words>453</Words>
  <Application>Microsoft Office PowerPoint</Application>
  <PresentationFormat>On-screen Show (4:3)</PresentationFormat>
  <Paragraphs>51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Slide 1</vt:lpstr>
      <vt:lpstr>Slide 2</vt:lpstr>
      <vt:lpstr>Slide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President</dc:creator>
  <cp:lastModifiedBy>President</cp:lastModifiedBy>
  <cp:revision>17</cp:revision>
  <dcterms:created xsi:type="dcterms:W3CDTF">2013-12-02T13:43:12Z</dcterms:created>
  <dcterms:modified xsi:type="dcterms:W3CDTF">2016-03-11T10:46:01Z</dcterms:modified>
</cp:coreProperties>
</file>