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5119350" cy="1069181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7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5119985" cy="10692003"/>
          </a:xfrm>
          <a:prstGeom prst="rect">
            <a:avLst/>
          </a:prstGeom>
          <a:noFill/>
        </p:spPr>
      </p:pic>
      <p:sp>
        <p:nvSpPr>
          <p:cNvPr id="4" name="Freeform 3"/>
          <p:cNvSpPr/>
          <p:nvPr/>
        </p:nvSpPr>
        <p:spPr>
          <a:xfrm>
            <a:off x="2417653" y="4377663"/>
            <a:ext cx="2122030" cy="19050"/>
          </a:xfrm>
          <a:custGeom>
            <a:avLst/>
            <a:gdLst>
              <a:gd name="connsiteX0" fmla="*/ 2115680 w 2122030"/>
              <a:gd name="connsiteY0" fmla="*/ 6350 h 19050"/>
              <a:gd name="connsiteX1" fmla="*/ 6350 w 2122030"/>
              <a:gd name="connsiteY1" fmla="*/ 6350 h 190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122030" h="19050">
                <a:moveTo>
                  <a:pt x="2115680" y="6350"/>
                </a:moveTo>
                <a:lnTo>
                  <a:pt x="6350" y="6350"/>
                </a:lnTo>
              </a:path>
            </a:pathLst>
          </a:custGeom>
          <a:ln w="12700">
            <a:solidFill>
              <a:srgbClr val="918F9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3545650" y="6877746"/>
            <a:ext cx="985266" cy="19050"/>
          </a:xfrm>
          <a:custGeom>
            <a:avLst/>
            <a:gdLst>
              <a:gd name="connsiteX0" fmla="*/ 978916 w 985266"/>
              <a:gd name="connsiteY0" fmla="*/ 6350 h 19050"/>
              <a:gd name="connsiteX1" fmla="*/ 6350 w 985266"/>
              <a:gd name="connsiteY1" fmla="*/ 6350 h 190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985266" h="19050">
                <a:moveTo>
                  <a:pt x="978916" y="6350"/>
                </a:moveTo>
                <a:lnTo>
                  <a:pt x="6350" y="6350"/>
                </a:lnTo>
              </a:path>
            </a:pathLst>
          </a:custGeom>
          <a:ln w="12700">
            <a:solidFill>
              <a:srgbClr val="918F9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3468298" y="5385143"/>
            <a:ext cx="1071384" cy="19050"/>
          </a:xfrm>
          <a:custGeom>
            <a:avLst/>
            <a:gdLst>
              <a:gd name="connsiteX0" fmla="*/ 1065034 w 1071384"/>
              <a:gd name="connsiteY0" fmla="*/ 6350 h 19050"/>
              <a:gd name="connsiteX1" fmla="*/ 6350 w 1071384"/>
              <a:gd name="connsiteY1" fmla="*/ 6350 h 190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071384" h="19050">
                <a:moveTo>
                  <a:pt x="1065034" y="6350"/>
                </a:moveTo>
                <a:lnTo>
                  <a:pt x="6350" y="6350"/>
                </a:lnTo>
              </a:path>
            </a:pathLst>
          </a:custGeom>
          <a:ln w="12700">
            <a:solidFill>
              <a:srgbClr val="918F9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3377519" y="3087378"/>
            <a:ext cx="1162164" cy="19050"/>
          </a:xfrm>
          <a:custGeom>
            <a:avLst/>
            <a:gdLst>
              <a:gd name="connsiteX0" fmla="*/ 1155814 w 1162164"/>
              <a:gd name="connsiteY0" fmla="*/ 6350 h 19050"/>
              <a:gd name="connsiteX1" fmla="*/ 6350 w 1162164"/>
              <a:gd name="connsiteY1" fmla="*/ 6350 h 190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162164" h="19050">
                <a:moveTo>
                  <a:pt x="1155814" y="6350"/>
                </a:moveTo>
                <a:lnTo>
                  <a:pt x="6350" y="6350"/>
                </a:lnTo>
              </a:path>
            </a:pathLst>
          </a:custGeom>
          <a:ln w="12700">
            <a:solidFill>
              <a:srgbClr val="918F9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3680054" y="4902896"/>
            <a:ext cx="867194" cy="19050"/>
          </a:xfrm>
          <a:custGeom>
            <a:avLst/>
            <a:gdLst>
              <a:gd name="connsiteX0" fmla="*/ 860843 w 867194"/>
              <a:gd name="connsiteY0" fmla="*/ 6350 h 19050"/>
              <a:gd name="connsiteX1" fmla="*/ 6350 w 867194"/>
              <a:gd name="connsiteY1" fmla="*/ 6350 h 190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67194" h="19050">
                <a:moveTo>
                  <a:pt x="860843" y="6350"/>
                </a:moveTo>
                <a:lnTo>
                  <a:pt x="6350" y="6350"/>
                </a:lnTo>
              </a:path>
            </a:pathLst>
          </a:custGeom>
          <a:ln w="12700">
            <a:solidFill>
              <a:srgbClr val="918F9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2981648" y="6312620"/>
            <a:ext cx="1526362" cy="19050"/>
          </a:xfrm>
          <a:custGeom>
            <a:avLst/>
            <a:gdLst>
              <a:gd name="connsiteX0" fmla="*/ 6350 w 1526362"/>
              <a:gd name="connsiteY0" fmla="*/ 6350 h 19050"/>
              <a:gd name="connsiteX1" fmla="*/ 1520012 w 1526362"/>
              <a:gd name="connsiteY1" fmla="*/ 6350 h 190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526362" h="19050">
                <a:moveTo>
                  <a:pt x="6350" y="6350"/>
                </a:moveTo>
                <a:lnTo>
                  <a:pt x="1520012" y="6350"/>
                </a:lnTo>
              </a:path>
            </a:pathLst>
          </a:custGeom>
          <a:ln w="12700">
            <a:solidFill>
              <a:srgbClr val="918F9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000" y="2273300"/>
            <a:ext cx="3251200" cy="6019800"/>
          </a:xfrm>
          <a:prstGeom prst="rect">
            <a:avLst/>
          </a:prstGeom>
          <a:noFill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541000" y="927100"/>
            <a:ext cx="3124200" cy="84074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 rot="16200000">
            <a:off x="13639800" y="8051800"/>
            <a:ext cx="1714500" cy="203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  <a:tabLst/>
            </a:pP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Beeline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Retail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Guidelines</a:t>
            </a:r>
          </a:p>
        </p:txBody>
      </p:sp>
      <p:sp>
        <p:nvSpPr>
          <p:cNvPr id="11" name="TextBox 1"/>
          <p:cNvSpPr txBox="1"/>
          <p:nvPr/>
        </p:nvSpPr>
        <p:spPr>
          <a:xfrm rot="16200000">
            <a:off x="14198600" y="6184900"/>
            <a:ext cx="596900" cy="203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  <a:tabLst/>
            </a:pP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05.06.13</a:t>
            </a:r>
          </a:p>
        </p:txBody>
      </p:sp>
      <p:sp>
        <p:nvSpPr>
          <p:cNvPr id="12" name="TextBox 1"/>
          <p:cNvSpPr txBox="1"/>
          <p:nvPr/>
        </p:nvSpPr>
        <p:spPr>
          <a:xfrm rot="16200000">
            <a:off x="13716000" y="1612900"/>
            <a:ext cx="1524000" cy="203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  <a:tabLst/>
            </a:pP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/07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Retail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kit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of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parts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14414500" y="9969500"/>
            <a:ext cx="1905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6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66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533400" y="901700"/>
            <a:ext cx="3502113" cy="72584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800"/>
              </a:lnSpc>
              <a:tabLst/>
            </a:pPr>
            <a:r>
              <a:rPr lang="en-US" altLang="zh-CN" sz="2400" dirty="0" err="1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Блок</a:t>
            </a:r>
            <a:r>
              <a:rPr lang="en-US" altLang="zh-CN" sz="2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2400" dirty="0" err="1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периметра</a:t>
            </a:r>
            <a:endParaRPr lang="en-US" altLang="zh-CN" sz="2400" dirty="0" smtClean="0">
              <a:solidFill>
                <a:srgbClr val="231F20"/>
              </a:solidFill>
              <a:latin typeface="Segoe UI" pitchFamily="18" charset="0"/>
              <a:cs typeface="Segoe UI" pitchFamily="18" charset="0"/>
            </a:endParaRPr>
          </a:p>
          <a:p>
            <a:pPr>
              <a:lnSpc>
                <a:spcPts val="2500"/>
              </a:lnSpc>
              <a:tabLst/>
            </a:pPr>
            <a:r>
              <a:rPr lang="en-US" altLang="zh-CN" sz="2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B7.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err="1" smtClean="0">
                <a:latin typeface="Times New Roman" pitchFamily="18" charset="0"/>
                <a:cs typeface="Times New Roman" pitchFamily="18" charset="0"/>
              </a:rPr>
              <a:t>Витрина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err="1" smtClean="0">
                <a:latin typeface="Times New Roman" pitchFamily="18" charset="0"/>
                <a:cs typeface="Times New Roman" pitchFamily="18" charset="0"/>
              </a:rPr>
              <a:t>тарифов</a:t>
            </a:r>
            <a:r>
              <a:rPr lang="en-US" altLang="zh-CN" sz="2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/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B2B</a:t>
            </a:r>
            <a:endParaRPr lang="en-US" altLang="zh-CN" sz="2400" dirty="0" smtClean="0">
              <a:solidFill>
                <a:srgbClr val="231F20"/>
              </a:solidFill>
              <a:latin typeface="Segoe UI" pitchFamily="18" charset="0"/>
              <a:cs typeface="Segoe UI" pitchFamily="18" charset="0"/>
            </a:endParaRPr>
          </a:p>
        </p:txBody>
      </p:sp>
      <p:sp>
        <p:nvSpPr>
          <p:cNvPr id="15" name="TextBox 1"/>
          <p:cNvSpPr txBox="1"/>
          <p:nvPr/>
        </p:nvSpPr>
        <p:spPr>
          <a:xfrm>
            <a:off x="1651000" y="8509000"/>
            <a:ext cx="1415452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300"/>
              </a:lnSpc>
              <a:tabLst/>
            </a:pPr>
            <a:r>
              <a:rPr lang="en-US" altLang="zh-CN" sz="11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1000мм-ая </a:t>
            </a:r>
            <a:r>
              <a:rPr lang="en-US" altLang="zh-CN" sz="11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Витрина</a:t>
            </a:r>
            <a:r>
              <a:rPr lang="en-US" altLang="zh-CN" sz="11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endParaRPr lang="en-US" altLang="zh-CN" sz="1100" b="1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  <a:p>
            <a:pPr>
              <a:lnSpc>
                <a:spcPts val="1200"/>
              </a:lnSpc>
              <a:tabLst/>
            </a:pPr>
            <a:r>
              <a:rPr lang="en-US" altLang="zh-CN" sz="11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Тарифы</a:t>
            </a:r>
            <a:r>
              <a:rPr lang="en-US" altLang="zh-CN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-</a:t>
            </a:r>
            <a:r>
              <a:rPr lang="en-US" altLang="zh-CN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Опция</a:t>
            </a:r>
            <a:r>
              <a:rPr lang="en-US" altLang="zh-CN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1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4559300" y="3022600"/>
            <a:ext cx="1232710" cy="16158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</a:pP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1000мм-ый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блок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витрины</a:t>
            </a:r>
            <a:endParaRPr lang="en-US" altLang="zh-CN" sz="800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</p:txBody>
      </p:sp>
      <p:sp>
        <p:nvSpPr>
          <p:cNvPr id="17" name="TextBox 1"/>
          <p:cNvSpPr txBox="1"/>
          <p:nvPr/>
        </p:nvSpPr>
        <p:spPr>
          <a:xfrm>
            <a:off x="10553700" y="9436100"/>
            <a:ext cx="2835713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300"/>
              </a:lnSpc>
              <a:tabLst/>
            </a:pPr>
            <a:r>
              <a:rPr lang="en-US" altLang="zh-CN" sz="11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Блок</a:t>
            </a:r>
            <a:r>
              <a:rPr lang="en-US" altLang="zh-CN" sz="11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11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периметра</a:t>
            </a:r>
            <a:r>
              <a:rPr lang="en-US" altLang="zh-CN" sz="11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–</a:t>
            </a:r>
            <a:r>
              <a:rPr lang="en-US" altLang="zh-CN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Блок</a:t>
            </a:r>
            <a:r>
              <a:rPr lang="en-US" altLang="zh-CN" sz="11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11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тарифов</a:t>
            </a:r>
            <a:r>
              <a:rPr lang="en-US" altLang="zh-CN" sz="11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1000мм</a:t>
            </a:r>
            <a:endParaRPr lang="en-US" altLang="zh-CN" sz="1100" b="1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  <a:p>
            <a:pPr>
              <a:lnSpc>
                <a:spcPts val="1200"/>
              </a:lnSpc>
              <a:tabLst/>
            </a:pPr>
            <a:r>
              <a:rPr lang="en-US" altLang="zh-CN" sz="11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Вид</a:t>
            </a:r>
            <a:r>
              <a:rPr lang="en-US" altLang="zh-CN" sz="11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11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спереди</a:t>
            </a:r>
            <a:endParaRPr lang="en-US" altLang="zh-CN" sz="1100" b="1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</p:txBody>
      </p:sp>
      <p:sp>
        <p:nvSpPr>
          <p:cNvPr id="18" name="TextBox 1"/>
          <p:cNvSpPr txBox="1"/>
          <p:nvPr/>
        </p:nvSpPr>
        <p:spPr>
          <a:xfrm>
            <a:off x="4559300" y="4406900"/>
            <a:ext cx="2426946" cy="2931572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>
                <a:tab pos="25400" algn="l"/>
              </a:tabLst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Витрина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с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держателем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для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постера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</a:p>
          <a:p>
            <a:pPr>
              <a:lnSpc>
                <a:spcPts val="900"/>
              </a:lnSpc>
              <a:tabLst>
                <a:tab pos="25400" algn="l"/>
              </a:tabLst>
            </a:pP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A1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для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постера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тарифов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endParaRPr lang="en-US" altLang="zh-CN" sz="800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9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Святовой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короб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,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спрятанный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</a:p>
          <a:p>
            <a:pPr>
              <a:lnSpc>
                <a:spcPts val="19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за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стенкой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периметра</a:t>
            </a:r>
            <a:endParaRPr lang="en-US" altLang="zh-CN" sz="800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  <a:p>
            <a:pPr>
              <a:lnSpc>
                <a:spcPts val="1700"/>
              </a:lnSpc>
              <a:tabLst>
                <a:tab pos="25400" algn="l"/>
              </a:tabLst>
            </a:pPr>
            <a:r>
              <a:rPr lang="en-US" altLang="zh-CN" dirty="0" smtClean="0"/>
              <a:t>	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Стенка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витрины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с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перекладинами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,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чтобы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держать</a:t>
            </a:r>
            <a:endParaRPr lang="en-US" altLang="zh-CN" sz="800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  <a:p>
            <a:pPr>
              <a:lnSpc>
                <a:spcPts val="900"/>
              </a:lnSpc>
              <a:tabLst>
                <a:tab pos="25400" algn="l"/>
              </a:tabLst>
            </a:pPr>
            <a:r>
              <a:rPr lang="en-US" altLang="zh-CN" dirty="0" smtClean="0"/>
              <a:t>	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полки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из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высокопрочного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стекла</a:t>
            </a:r>
            <a:endParaRPr lang="en-US" altLang="zh-CN" sz="800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  <a:p>
            <a:pPr>
              <a:lnSpc>
                <a:spcPts val="900"/>
              </a:lnSpc>
              <a:tabLst>
                <a:tab pos="25400" algn="l"/>
              </a:tabLst>
            </a:pP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металлическими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полосами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для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полок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и</a:t>
            </a:r>
          </a:p>
          <a:p>
            <a:pPr>
              <a:lnSpc>
                <a:spcPts val="900"/>
              </a:lnSpc>
              <a:tabLst>
                <a:tab pos="25400" algn="l"/>
              </a:tabLst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крытым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освещением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светодиода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, </a:t>
            </a:r>
          </a:p>
          <a:p>
            <a:pPr>
              <a:lnSpc>
                <a:spcPts val="900"/>
              </a:lnSpc>
              <a:tabLst>
                <a:tab pos="25400" algn="l"/>
              </a:tabLst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направленным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вниз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dirty="0" smtClean="0"/>
              <a:t>	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2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Опционные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6мм-ые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запираемые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</a:p>
          <a:p>
            <a:pPr>
              <a:lnSpc>
                <a:spcPts val="12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раздвижные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двери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из</a:t>
            </a:r>
            <a:endParaRPr lang="en-US" altLang="zh-CN" sz="800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  <a:p>
            <a:pPr>
              <a:lnSpc>
                <a:spcPts val="12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высокопрочного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стекла</a:t>
            </a:r>
            <a:endParaRPr lang="en-US" altLang="zh-CN" sz="800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Полка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прозрачными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/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желтыми</a:t>
            </a:r>
            <a:endParaRPr lang="en-US" altLang="zh-CN" sz="800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  <a:p>
            <a:pPr>
              <a:lnSpc>
                <a:spcPts val="10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акриловыми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буклетницами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, </a:t>
            </a:r>
            <a:endParaRPr lang="en-US" altLang="zh-CN" sz="800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  <a:p>
            <a:pPr>
              <a:lnSpc>
                <a:spcPts val="10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расположенным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endParaRPr lang="en-US" altLang="zh-CN" sz="800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  <a:p>
            <a:pPr>
              <a:lnSpc>
                <a:spcPts val="1000"/>
              </a:lnSpc>
              <a:tabLst/>
            </a:pP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в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углублении</a:t>
            </a:r>
            <a:endParaRPr lang="en-US" altLang="zh-CN" sz="800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52</Words>
  <Application>Microsoft Office PowerPoint</Application>
  <PresentationFormat>Custom</PresentationFormat>
  <Paragraphs>31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/>
  <cp:lastModifiedBy>DBagiyan</cp:lastModifiedBy>
  <cp:revision>4</cp:revision>
  <dcterms:created xsi:type="dcterms:W3CDTF">2006-08-16T00:00:00Z</dcterms:created>
  <dcterms:modified xsi:type="dcterms:W3CDTF">2013-10-29T07:46:01Z</dcterms:modified>
</cp:coreProperties>
</file>