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5119350" cy="1069181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4397" y="28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5119985" cy="10692003"/>
          </a:xfrm>
          <a:prstGeom prst="rect">
            <a:avLst/>
          </a:prstGeom>
          <a:noFill/>
        </p:spPr>
      </p:pic>
      <p:sp>
        <p:nvSpPr>
          <p:cNvPr id="4" name="Freeform 3"/>
          <p:cNvSpPr/>
          <p:nvPr/>
        </p:nvSpPr>
        <p:spPr>
          <a:xfrm>
            <a:off x="2350935" y="8212624"/>
            <a:ext cx="150139" cy="149046"/>
          </a:xfrm>
          <a:custGeom>
            <a:avLst/>
            <a:gdLst>
              <a:gd name="connsiteX0" fmla="*/ 143789 w 150139"/>
              <a:gd name="connsiteY0" fmla="*/ 74523 h 149046"/>
              <a:gd name="connsiteX1" fmla="*/ 75069 w 150139"/>
              <a:gd name="connsiteY1" fmla="*/ 6350 h 149046"/>
              <a:gd name="connsiteX2" fmla="*/ 6350 w 150139"/>
              <a:gd name="connsiteY2" fmla="*/ 74523 h 149046"/>
              <a:gd name="connsiteX3" fmla="*/ 75069 w 150139"/>
              <a:gd name="connsiteY3" fmla="*/ 142696 h 149046"/>
              <a:gd name="connsiteX4" fmla="*/ 143789 w 150139"/>
              <a:gd name="connsiteY4" fmla="*/ 74523 h 14904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50139" h="149046">
                <a:moveTo>
                  <a:pt x="143789" y="74523"/>
                </a:moveTo>
                <a:cubicBezTo>
                  <a:pt x="143789" y="37121"/>
                  <a:pt x="112763" y="6350"/>
                  <a:pt x="75069" y="6350"/>
                </a:cubicBezTo>
                <a:cubicBezTo>
                  <a:pt x="37376" y="6350"/>
                  <a:pt x="6350" y="37121"/>
                  <a:pt x="6350" y="74523"/>
                </a:cubicBezTo>
                <a:cubicBezTo>
                  <a:pt x="6350" y="111924"/>
                  <a:pt x="37376" y="142696"/>
                  <a:pt x="75069" y="142696"/>
                </a:cubicBezTo>
                <a:cubicBezTo>
                  <a:pt x="112763" y="142696"/>
                  <a:pt x="143789" y="111924"/>
                  <a:pt x="143789" y="74523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2308354" y="8173909"/>
            <a:ext cx="235140" cy="119646"/>
          </a:xfrm>
          <a:custGeom>
            <a:avLst/>
            <a:gdLst>
              <a:gd name="connsiteX0" fmla="*/ 49123 w 235140"/>
              <a:gd name="connsiteY0" fmla="*/ 113296 h 119646"/>
              <a:gd name="connsiteX1" fmla="*/ 6350 w 235140"/>
              <a:gd name="connsiteY1" fmla="*/ 113296 h 119646"/>
              <a:gd name="connsiteX2" fmla="*/ 117563 w 235140"/>
              <a:gd name="connsiteY2" fmla="*/ 6350 h 119646"/>
              <a:gd name="connsiteX3" fmla="*/ 228790 w 235140"/>
              <a:gd name="connsiteY3" fmla="*/ 113296 h 119646"/>
              <a:gd name="connsiteX4" fmla="*/ 186004 w 235140"/>
              <a:gd name="connsiteY4" fmla="*/ 113296 h 119646"/>
              <a:gd name="connsiteX5" fmla="*/ 184886 w 235140"/>
              <a:gd name="connsiteY5" fmla="*/ 104266 h 119646"/>
              <a:gd name="connsiteX6" fmla="*/ 117563 w 235140"/>
              <a:gd name="connsiteY6" fmla="*/ 44856 h 119646"/>
              <a:gd name="connsiteX7" fmla="*/ 50253 w 235140"/>
              <a:gd name="connsiteY7" fmla="*/ 104266 h 119646"/>
              <a:gd name="connsiteX8" fmla="*/ 49123 w 235140"/>
              <a:gd name="connsiteY8" fmla="*/ 113296 h 11964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235140" h="119646">
                <a:moveTo>
                  <a:pt x="49123" y="113296"/>
                </a:moveTo>
                <a:lnTo>
                  <a:pt x="6350" y="113296"/>
                </a:lnTo>
                <a:lnTo>
                  <a:pt x="117563" y="6350"/>
                </a:lnTo>
                <a:lnTo>
                  <a:pt x="228790" y="113296"/>
                </a:lnTo>
                <a:lnTo>
                  <a:pt x="186004" y="113296"/>
                </a:lnTo>
                <a:lnTo>
                  <a:pt x="184886" y="104266"/>
                </a:lnTo>
                <a:cubicBezTo>
                  <a:pt x="180644" y="70332"/>
                  <a:pt x="151790" y="44856"/>
                  <a:pt x="117563" y="44856"/>
                </a:cubicBezTo>
                <a:cubicBezTo>
                  <a:pt x="83350" y="44856"/>
                  <a:pt x="54495" y="70332"/>
                  <a:pt x="50253" y="104266"/>
                </a:cubicBezTo>
                <a:lnTo>
                  <a:pt x="49123" y="113296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717043" y="7054278"/>
            <a:ext cx="149034" cy="150139"/>
          </a:xfrm>
          <a:custGeom>
            <a:avLst/>
            <a:gdLst>
              <a:gd name="connsiteX0" fmla="*/ 142684 w 149034"/>
              <a:gd name="connsiteY0" fmla="*/ 75069 h 150139"/>
              <a:gd name="connsiteX1" fmla="*/ 74510 w 149034"/>
              <a:gd name="connsiteY1" fmla="*/ 6350 h 150139"/>
              <a:gd name="connsiteX2" fmla="*/ 6350 w 149034"/>
              <a:gd name="connsiteY2" fmla="*/ 75069 h 150139"/>
              <a:gd name="connsiteX3" fmla="*/ 74510 w 149034"/>
              <a:gd name="connsiteY3" fmla="*/ 143788 h 150139"/>
              <a:gd name="connsiteX4" fmla="*/ 142684 w 149034"/>
              <a:gd name="connsiteY4" fmla="*/ 75069 h 15013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49034" h="150139">
                <a:moveTo>
                  <a:pt x="142684" y="75069"/>
                </a:moveTo>
                <a:cubicBezTo>
                  <a:pt x="142684" y="37376"/>
                  <a:pt x="111912" y="6350"/>
                  <a:pt x="74510" y="6350"/>
                </a:cubicBezTo>
                <a:cubicBezTo>
                  <a:pt x="37109" y="6350"/>
                  <a:pt x="6350" y="37376"/>
                  <a:pt x="6350" y="75069"/>
                </a:cubicBezTo>
                <a:cubicBezTo>
                  <a:pt x="6350" y="112762"/>
                  <a:pt x="37109" y="143788"/>
                  <a:pt x="74510" y="143788"/>
                </a:cubicBezTo>
                <a:cubicBezTo>
                  <a:pt x="111912" y="143788"/>
                  <a:pt x="142684" y="112762"/>
                  <a:pt x="142684" y="75069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785083" y="7011832"/>
            <a:ext cx="119646" cy="235140"/>
          </a:xfrm>
          <a:custGeom>
            <a:avLst/>
            <a:gdLst>
              <a:gd name="connsiteX0" fmla="*/ 6350 w 119646"/>
              <a:gd name="connsiteY0" fmla="*/ 49123 h 235140"/>
              <a:gd name="connsiteX1" fmla="*/ 6350 w 119646"/>
              <a:gd name="connsiteY1" fmla="*/ 6350 h 235140"/>
              <a:gd name="connsiteX2" fmla="*/ 113296 w 119646"/>
              <a:gd name="connsiteY2" fmla="*/ 117564 h 235140"/>
              <a:gd name="connsiteX3" fmla="*/ 6350 w 119646"/>
              <a:gd name="connsiteY3" fmla="*/ 228790 h 235140"/>
              <a:gd name="connsiteX4" fmla="*/ 6350 w 119646"/>
              <a:gd name="connsiteY4" fmla="*/ 186004 h 235140"/>
              <a:gd name="connsiteX5" fmla="*/ 15366 w 119646"/>
              <a:gd name="connsiteY5" fmla="*/ 184886 h 235140"/>
              <a:gd name="connsiteX6" fmla="*/ 74790 w 119646"/>
              <a:gd name="connsiteY6" fmla="*/ 117564 h 235140"/>
              <a:gd name="connsiteX7" fmla="*/ 15366 w 119646"/>
              <a:gd name="connsiteY7" fmla="*/ 50254 h 235140"/>
              <a:gd name="connsiteX8" fmla="*/ 6350 w 119646"/>
              <a:gd name="connsiteY8" fmla="*/ 49123 h 23514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19646" h="235140">
                <a:moveTo>
                  <a:pt x="6350" y="49123"/>
                </a:moveTo>
                <a:lnTo>
                  <a:pt x="6350" y="6350"/>
                </a:lnTo>
                <a:lnTo>
                  <a:pt x="113296" y="117564"/>
                </a:lnTo>
                <a:lnTo>
                  <a:pt x="6350" y="228790"/>
                </a:lnTo>
                <a:lnTo>
                  <a:pt x="6350" y="186004"/>
                </a:lnTo>
                <a:lnTo>
                  <a:pt x="15366" y="184886"/>
                </a:lnTo>
                <a:cubicBezTo>
                  <a:pt x="49314" y="180644"/>
                  <a:pt x="74790" y="151790"/>
                  <a:pt x="74790" y="117564"/>
                </a:cubicBezTo>
                <a:cubicBezTo>
                  <a:pt x="74790" y="83349"/>
                  <a:pt x="49314" y="54495"/>
                  <a:pt x="15366" y="50254"/>
                </a:cubicBezTo>
                <a:lnTo>
                  <a:pt x="6350" y="49123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7875" y="2526506"/>
            <a:ext cx="4089400" cy="2374900"/>
          </a:xfrm>
          <a:prstGeom prst="rect">
            <a:avLst/>
          </a:prstGeom>
          <a:noFill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7875" y="6184106"/>
            <a:ext cx="2628900" cy="1739900"/>
          </a:xfrm>
          <a:prstGeom prst="rect">
            <a:avLst/>
          </a:prstGeom>
          <a:noFill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05800" y="2527300"/>
            <a:ext cx="3670300" cy="2374900"/>
          </a:xfrm>
          <a:prstGeom prst="rect">
            <a:avLst/>
          </a:prstGeom>
          <a:noFill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509000" y="5664200"/>
            <a:ext cx="3289300" cy="31369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 rot="16200000">
            <a:off x="4038600" y="3581400"/>
            <a:ext cx="114300" cy="88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700"/>
              </a:lnSpc>
              <a:tabLst/>
            </a:pPr>
            <a:r>
              <a:rPr lang="en-US" altLang="zh-CN" sz="54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330</a:t>
            </a:r>
          </a:p>
        </p:txBody>
      </p:sp>
      <p:sp>
        <p:nvSpPr>
          <p:cNvPr id="11" name="TextBox 1"/>
          <p:cNvSpPr txBox="1"/>
          <p:nvPr/>
        </p:nvSpPr>
        <p:spPr>
          <a:xfrm rot="16200000">
            <a:off x="11264900" y="3581400"/>
            <a:ext cx="114300" cy="88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700"/>
              </a:lnSpc>
              <a:tabLst/>
            </a:pPr>
            <a:r>
              <a:rPr lang="en-US" altLang="zh-CN" sz="54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330</a:t>
            </a:r>
          </a:p>
        </p:txBody>
      </p:sp>
      <p:sp>
        <p:nvSpPr>
          <p:cNvPr id="12" name="TextBox 1"/>
          <p:cNvSpPr txBox="1"/>
          <p:nvPr/>
        </p:nvSpPr>
        <p:spPr>
          <a:xfrm rot="16200000">
            <a:off x="4038600" y="4546600"/>
            <a:ext cx="114300" cy="88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700"/>
              </a:lnSpc>
              <a:tabLst/>
            </a:pPr>
            <a:r>
              <a:rPr lang="en-US" altLang="zh-CN" sz="54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120</a:t>
            </a:r>
          </a:p>
        </p:txBody>
      </p:sp>
      <p:sp>
        <p:nvSpPr>
          <p:cNvPr id="13" name="TextBox 1"/>
          <p:cNvSpPr txBox="1"/>
          <p:nvPr/>
        </p:nvSpPr>
        <p:spPr>
          <a:xfrm rot="16200000">
            <a:off x="11264900" y="4546600"/>
            <a:ext cx="114300" cy="88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700"/>
              </a:lnSpc>
              <a:tabLst/>
            </a:pPr>
            <a:r>
              <a:rPr lang="en-US" altLang="zh-CN" sz="54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120</a:t>
            </a:r>
          </a:p>
        </p:txBody>
      </p:sp>
      <p:sp>
        <p:nvSpPr>
          <p:cNvPr id="14" name="TextBox 1"/>
          <p:cNvSpPr txBox="1"/>
          <p:nvPr/>
        </p:nvSpPr>
        <p:spPr>
          <a:xfrm rot="16200000">
            <a:off x="762000" y="7073900"/>
            <a:ext cx="50800" cy="101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"/>
              </a:lnSpc>
              <a:tabLst/>
            </a:pPr>
            <a:r>
              <a:rPr lang="en-US" altLang="zh-CN" sz="601" b="1" dirty="0" smtClean="0">
                <a:solidFill>
                  <a:srgbClr val="000000"/>
                </a:solidFill>
                <a:latin typeface="Arial Armenian Cyr" pitchFamily="18" charset="0"/>
                <a:cs typeface="Arial Armenian Cyr" pitchFamily="18" charset="0"/>
              </a:rPr>
              <a:t>B</a:t>
            </a:r>
          </a:p>
        </p:txBody>
      </p:sp>
      <p:sp>
        <p:nvSpPr>
          <p:cNvPr id="15" name="TextBox 1"/>
          <p:cNvSpPr txBox="1"/>
          <p:nvPr/>
        </p:nvSpPr>
        <p:spPr>
          <a:xfrm rot="16200000">
            <a:off x="13639800" y="8051800"/>
            <a:ext cx="1714500" cy="203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  <a:tabLst/>
            </a:pP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Beeline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Retail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Guidelines</a:t>
            </a:r>
          </a:p>
        </p:txBody>
      </p:sp>
      <p:sp>
        <p:nvSpPr>
          <p:cNvPr id="16" name="TextBox 1"/>
          <p:cNvSpPr txBox="1"/>
          <p:nvPr/>
        </p:nvSpPr>
        <p:spPr>
          <a:xfrm rot="16200000">
            <a:off x="14198600" y="6184900"/>
            <a:ext cx="596900" cy="203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  <a:tabLst/>
            </a:pP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05.06.13</a:t>
            </a:r>
          </a:p>
        </p:txBody>
      </p:sp>
      <p:sp>
        <p:nvSpPr>
          <p:cNvPr id="17" name="TextBox 1"/>
          <p:cNvSpPr txBox="1"/>
          <p:nvPr/>
        </p:nvSpPr>
        <p:spPr>
          <a:xfrm rot="16200000">
            <a:off x="13716000" y="1612900"/>
            <a:ext cx="1524000" cy="203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  <a:tabLst/>
            </a:pP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/07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Retail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kit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of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parts</a:t>
            </a:r>
          </a:p>
        </p:txBody>
      </p:sp>
      <p:sp>
        <p:nvSpPr>
          <p:cNvPr id="18" name="TextBox 1"/>
          <p:cNvSpPr txBox="1"/>
          <p:nvPr/>
        </p:nvSpPr>
        <p:spPr>
          <a:xfrm>
            <a:off x="14414500" y="9969500"/>
            <a:ext cx="1905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6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91</a:t>
            </a:r>
          </a:p>
        </p:txBody>
      </p:sp>
      <p:sp>
        <p:nvSpPr>
          <p:cNvPr id="19" name="TextBox 1"/>
          <p:cNvSpPr txBox="1"/>
          <p:nvPr/>
        </p:nvSpPr>
        <p:spPr>
          <a:xfrm>
            <a:off x="10058400" y="2489200"/>
            <a:ext cx="114300" cy="88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700"/>
              </a:lnSpc>
              <a:tabLst/>
            </a:pPr>
            <a:r>
              <a:rPr lang="en-US" altLang="zh-CN" sz="54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395</a:t>
            </a:r>
          </a:p>
        </p:txBody>
      </p:sp>
      <p:sp>
        <p:nvSpPr>
          <p:cNvPr id="20" name="TextBox 1"/>
          <p:cNvSpPr txBox="1"/>
          <p:nvPr/>
        </p:nvSpPr>
        <p:spPr>
          <a:xfrm>
            <a:off x="2400300" y="8229600"/>
            <a:ext cx="50800" cy="101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"/>
              </a:lnSpc>
              <a:tabLst/>
            </a:pPr>
            <a:r>
              <a:rPr lang="en-US" altLang="zh-CN" sz="601" b="1" dirty="0" smtClean="0">
                <a:solidFill>
                  <a:srgbClr val="000000"/>
                </a:solidFill>
                <a:latin typeface="Arial Armenian Cyr" pitchFamily="18" charset="0"/>
                <a:cs typeface="Arial Armenian Cyr" pitchFamily="18" charset="0"/>
              </a:rPr>
              <a:t>A</a:t>
            </a:r>
          </a:p>
        </p:txBody>
      </p:sp>
      <p:sp>
        <p:nvSpPr>
          <p:cNvPr id="21" name="TextBox 1"/>
          <p:cNvSpPr txBox="1"/>
          <p:nvPr/>
        </p:nvSpPr>
        <p:spPr>
          <a:xfrm>
            <a:off x="4740275" y="2983706"/>
            <a:ext cx="2125582" cy="31547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700"/>
              </a:lnSpc>
              <a:tabLst/>
            </a:pPr>
            <a:r>
              <a:rPr lang="en-US" altLang="zh-CN" sz="54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МЯГКОЕ СИДЕНЬЕ ИЗ ГУБКИ С КОЖАНОЙ ОБИВКОЙ,</a:t>
            </a:r>
            <a:r>
              <a:rPr lang="en-US" altLang="zh-CN" sz="54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lnSpc>
                <a:spcPts val="700"/>
              </a:lnSpc>
              <a:tabLst/>
            </a:pPr>
            <a:r>
              <a:rPr lang="en-US" altLang="zh-CN" sz="541" dirty="0" smtClean="0">
                <a:latin typeface="Times New Roman" pitchFamily="18" charset="0"/>
                <a:cs typeface="Times New Roman" pitchFamily="18" charset="0"/>
              </a:rPr>
              <a:t>ПОДРЯДЧИК ДОЛЖЕН ПРЕДЛОЖИТЬ МЕТОД КОНСТРУКЦИИ  И  </a:t>
            </a:r>
          </a:p>
          <a:p>
            <a:pPr>
              <a:lnSpc>
                <a:spcPts val="700"/>
              </a:lnSpc>
              <a:tabLst/>
            </a:pPr>
            <a:r>
              <a:rPr lang="en-US" altLang="zh-CN" sz="541" dirty="0" smtClean="0">
                <a:latin typeface="Times New Roman" pitchFamily="18" charset="0"/>
                <a:cs typeface="Times New Roman" pitchFamily="18" charset="0"/>
              </a:rPr>
              <a:t>ГУБКУ ПОДХОДЯЩЕЙ ПЛОТНОСТИ ДЛЯ ИЗНОСОСТОЙКОСТИ</a:t>
            </a:r>
            <a:endParaRPr lang="en-US" altLang="zh-CN" sz="54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"/>
          <p:cNvSpPr txBox="1"/>
          <p:nvPr/>
        </p:nvSpPr>
        <p:spPr>
          <a:xfrm>
            <a:off x="4800600" y="4368800"/>
            <a:ext cx="1962076" cy="21287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700"/>
              </a:lnSpc>
              <a:tabLst/>
            </a:pPr>
            <a:r>
              <a:rPr lang="en-US" altLang="zh-CN" sz="54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ОБРАБОТАННЫЕ НОЖКИ ИЗ НЕРЖАВЕЮЩЕЙ СТАЛИ</a:t>
            </a:r>
          </a:p>
          <a:p>
            <a:pPr>
              <a:lnSpc>
                <a:spcPts val="600"/>
              </a:lnSpc>
              <a:tabLst/>
            </a:pPr>
            <a:r>
              <a:rPr lang="en-US" altLang="zh-CN" sz="54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НАХОДЯЩИЕСЯ НА ОДНОМ УРОВНЕ С КОНЦОМ СИДЕНЬЯ</a:t>
            </a:r>
          </a:p>
        </p:txBody>
      </p:sp>
      <p:sp>
        <p:nvSpPr>
          <p:cNvPr id="23" name="TextBox 1"/>
          <p:cNvSpPr txBox="1"/>
          <p:nvPr/>
        </p:nvSpPr>
        <p:spPr>
          <a:xfrm>
            <a:off x="11734800" y="3022600"/>
            <a:ext cx="2188100" cy="39241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700"/>
              </a:lnSpc>
              <a:tabLst/>
            </a:pPr>
            <a:r>
              <a:rPr lang="en-US" altLang="zh-CN" sz="54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МЯГКОЕ СИДЕНЬЕ ИЗ ГУБКИ С КОЖАНОЙ ОБИВКОЙ,</a:t>
            </a:r>
            <a:r>
              <a:rPr lang="en-US" altLang="zh-CN" sz="54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lnSpc>
                <a:spcPts val="700"/>
              </a:lnSpc>
              <a:tabLst/>
            </a:pPr>
            <a:r>
              <a:rPr lang="en-US" altLang="zh-CN" sz="541" dirty="0" smtClean="0">
                <a:latin typeface="Times New Roman" pitchFamily="18" charset="0"/>
                <a:cs typeface="Times New Roman" pitchFamily="18" charset="0"/>
              </a:rPr>
              <a:t>ПОДРЯДЧИК ДОЛЖЕН ПРЕДЛОЖИТЬ МЕТОД КОНСТРУКЦИИ  И  </a:t>
            </a:r>
          </a:p>
          <a:p>
            <a:pPr>
              <a:lnSpc>
                <a:spcPts val="700"/>
              </a:lnSpc>
              <a:tabLst/>
            </a:pPr>
            <a:r>
              <a:rPr lang="en-US" altLang="zh-CN" sz="541" dirty="0" smtClean="0">
                <a:latin typeface="Times New Roman" pitchFamily="18" charset="0"/>
                <a:cs typeface="Times New Roman" pitchFamily="18" charset="0"/>
              </a:rPr>
              <a:t>ГУБКУ ПОДХОДЯЩЕЙ ПЛОТНОСТИ ДЛЯ ИЗНОСОСТОЙКОСТИ</a:t>
            </a:r>
            <a:endParaRPr lang="en-US" altLang="zh-CN" sz="54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ts val="600"/>
              </a:lnSpc>
              <a:tabLst/>
            </a:pPr>
            <a:endParaRPr lang="en-US" altLang="zh-CN" sz="54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1"/>
          <p:cNvSpPr txBox="1"/>
          <p:nvPr/>
        </p:nvSpPr>
        <p:spPr>
          <a:xfrm>
            <a:off x="1104900" y="5321300"/>
            <a:ext cx="351058" cy="18723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100"/>
              </a:lnSpc>
              <a:tabLst/>
            </a:pPr>
            <a:r>
              <a:rPr lang="en-US" altLang="zh-CN" sz="833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ВИД </a:t>
            </a:r>
            <a:r>
              <a:rPr lang="en-US" altLang="zh-CN" sz="83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833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</a:p>
        </p:txBody>
      </p:sp>
      <p:sp>
        <p:nvSpPr>
          <p:cNvPr id="25" name="TextBox 1"/>
          <p:cNvSpPr txBox="1"/>
          <p:nvPr/>
        </p:nvSpPr>
        <p:spPr>
          <a:xfrm>
            <a:off x="1104900" y="8458200"/>
            <a:ext cx="302968" cy="176972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100"/>
              </a:lnSpc>
              <a:tabLst/>
            </a:pPr>
            <a:r>
              <a:rPr lang="en-US" altLang="zh-CN" sz="833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ПЛАН</a:t>
            </a:r>
          </a:p>
        </p:txBody>
      </p:sp>
      <p:sp>
        <p:nvSpPr>
          <p:cNvPr id="26" name="TextBox 1"/>
          <p:cNvSpPr txBox="1"/>
          <p:nvPr/>
        </p:nvSpPr>
        <p:spPr>
          <a:xfrm>
            <a:off x="9258300" y="5321300"/>
            <a:ext cx="698909" cy="18723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100"/>
              </a:lnSpc>
              <a:tabLst/>
            </a:pPr>
            <a:r>
              <a:rPr lang="en-US" altLang="zh-CN" sz="833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ВИД </a:t>
            </a:r>
            <a:r>
              <a:rPr lang="en-US" altLang="zh-CN" sz="833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СБОКУ B</a:t>
            </a:r>
          </a:p>
        </p:txBody>
      </p:sp>
      <p:sp>
        <p:nvSpPr>
          <p:cNvPr id="27" name="TextBox 1"/>
          <p:cNvSpPr txBox="1"/>
          <p:nvPr/>
        </p:nvSpPr>
        <p:spPr>
          <a:xfrm>
            <a:off x="11747500" y="4368800"/>
            <a:ext cx="1962076" cy="21287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700"/>
              </a:lnSpc>
              <a:tabLst/>
            </a:pPr>
            <a:r>
              <a:rPr lang="en-US" altLang="zh-CN" sz="54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ОБРАБОТАННЫЕ НОЖКИ ИЗ НЕРЖАВЕЮЩЕЙ СТАЛИ</a:t>
            </a:r>
          </a:p>
          <a:p>
            <a:pPr>
              <a:lnSpc>
                <a:spcPts val="600"/>
              </a:lnSpc>
              <a:tabLst/>
            </a:pPr>
            <a:r>
              <a:rPr lang="en-US" altLang="zh-CN" sz="54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НАХОДЯЩИЕСЯ НА ОДНОМ УРОВНЕ С КОНЦОМ СИДЕНЬЯ</a:t>
            </a:r>
          </a:p>
        </p:txBody>
      </p:sp>
      <p:sp>
        <p:nvSpPr>
          <p:cNvPr id="28" name="TextBox 1"/>
          <p:cNvSpPr txBox="1"/>
          <p:nvPr/>
        </p:nvSpPr>
        <p:spPr>
          <a:xfrm>
            <a:off x="533400" y="939800"/>
            <a:ext cx="6037871" cy="1764586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800"/>
              </a:lnSpc>
              <a:tabLst>
                <a:tab pos="1828800" algn="l"/>
              </a:tabLst>
            </a:pPr>
            <a:r>
              <a:rPr lang="en-US" altLang="zh-CN" sz="2400" dirty="0" err="1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Серединные</a:t>
            </a:r>
            <a:r>
              <a:rPr lang="en-US" altLang="zh-CN" sz="2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2400" dirty="0" err="1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напольные</a:t>
            </a:r>
            <a:r>
              <a:rPr lang="en-US" altLang="zh-CN" sz="2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2400" dirty="0" err="1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блоки</a:t>
            </a:r>
            <a:endParaRPr lang="en-US" altLang="zh-CN" sz="2400" dirty="0" smtClean="0">
              <a:solidFill>
                <a:srgbClr val="231F20"/>
              </a:solidFill>
              <a:latin typeface="Segoe UI" pitchFamily="18" charset="0"/>
              <a:cs typeface="Segoe UI" pitchFamily="18" charset="0"/>
            </a:endParaRPr>
          </a:p>
          <a:p>
            <a:pPr>
              <a:lnSpc>
                <a:spcPts val="2500"/>
              </a:lnSpc>
              <a:tabLst>
                <a:tab pos="1828800" algn="l"/>
              </a:tabLst>
            </a:pPr>
            <a:r>
              <a:rPr lang="en-US" altLang="zh-CN" sz="2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C12.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err="1" smtClean="0">
                <a:latin typeface="Times New Roman" pitchFamily="18" charset="0"/>
                <a:cs typeface="Times New Roman" pitchFamily="18" charset="0"/>
              </a:rPr>
              <a:t>Клиентское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err="1" smtClean="0">
                <a:latin typeface="Times New Roman" pitchFamily="18" charset="0"/>
                <a:cs typeface="Times New Roman" pitchFamily="18" charset="0"/>
              </a:rPr>
              <a:t>сиденье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err="1" smtClean="0">
                <a:latin typeface="Times New Roman" pitchFamily="18" charset="0"/>
                <a:cs typeface="Times New Roman" pitchFamily="18" charset="0"/>
              </a:rPr>
              <a:t>размером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en-US" altLang="zh-CN" sz="2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600мм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100"/>
              </a:lnSpc>
              <a:tabLst>
                <a:tab pos="1828800" algn="l"/>
              </a:tabLst>
            </a:pPr>
            <a:r>
              <a:rPr lang="en-US" altLang="zh-CN" dirty="0" smtClean="0"/>
              <a:t>	</a:t>
            </a:r>
            <a:r>
              <a:rPr lang="en-US" altLang="zh-CN" sz="54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600</a:t>
            </a:r>
          </a:p>
        </p:txBody>
      </p:sp>
      <p:sp>
        <p:nvSpPr>
          <p:cNvPr id="29" name="TextBox 1"/>
          <p:cNvSpPr txBox="1"/>
          <p:nvPr/>
        </p:nvSpPr>
        <p:spPr>
          <a:xfrm>
            <a:off x="9118600" y="9004300"/>
            <a:ext cx="3133871" cy="21287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300"/>
              </a:lnSpc>
              <a:tabLst/>
            </a:pPr>
            <a:r>
              <a:rPr lang="en-US" altLang="zh-CN" sz="11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Клиентское</a:t>
            </a:r>
            <a:r>
              <a:rPr lang="en-US" altLang="zh-CN" sz="11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11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сиденье</a:t>
            </a:r>
            <a:r>
              <a:rPr lang="en-US" altLang="zh-CN" sz="11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11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размером</a:t>
            </a:r>
            <a:r>
              <a:rPr lang="en-US" altLang="zh-CN" sz="11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в 600мм</a:t>
            </a:r>
            <a:r>
              <a:rPr lang="en-US" altLang="zh-CN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-</a:t>
            </a:r>
            <a:r>
              <a:rPr lang="en-US" altLang="zh-CN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0" dirty="0" err="1" smtClean="0">
                <a:latin typeface="Times New Roman" pitchFamily="18" charset="0"/>
                <a:cs typeface="Times New Roman" pitchFamily="18" charset="0"/>
              </a:rPr>
              <a:t>Вид</a:t>
            </a:r>
            <a:endParaRPr lang="en-US" altLang="zh-CN" sz="1100" b="1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103</Words>
  <Application>Microsoft Office PowerPoint</Application>
  <PresentationFormat>Custom</PresentationFormat>
  <Paragraphs>35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/>
  <cp:lastModifiedBy>ASerobyan</cp:lastModifiedBy>
  <cp:revision>9</cp:revision>
  <dcterms:created xsi:type="dcterms:W3CDTF">2006-08-16T00:00:00Z</dcterms:created>
  <dcterms:modified xsi:type="dcterms:W3CDTF">2013-10-29T07:36:52Z</dcterms:modified>
</cp:coreProperties>
</file>